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725" r:id="rId1"/>
  </p:sldMasterIdLst>
  <p:sldIdLst>
    <p:sldId id="256" r:id="rId2"/>
    <p:sldId id="270" r:id="rId3"/>
    <p:sldId id="257" r:id="rId4"/>
    <p:sldId id="258" r:id="rId5"/>
    <p:sldId id="259" r:id="rId6"/>
    <p:sldId id="260" r:id="rId7"/>
    <p:sldId id="271" r:id="rId8"/>
    <p:sldId id="273" r:id="rId9"/>
    <p:sldId id="274" r:id="rId10"/>
    <p:sldId id="275" r:id="rId11"/>
    <p:sldId id="276" r:id="rId12"/>
    <p:sldId id="280" r:id="rId13"/>
    <p:sldId id="278" r:id="rId14"/>
    <p:sldId id="279" r:id="rId15"/>
    <p:sldId id="28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8241" autoAdjust="0"/>
    <p:restoredTop sz="94660"/>
  </p:normalViewPr>
  <p:slideViewPr>
    <p:cSldViewPr snapToGrid="0">
      <p:cViewPr varScale="1">
        <p:scale>
          <a:sx n="87" d="100"/>
          <a:sy n="87" d="100"/>
        </p:scale>
        <p:origin x="68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a:xfrm>
            <a:off x="7983232" y="5037663"/>
            <a:ext cx="897467" cy="279400"/>
          </a:xfrm>
        </p:spPr>
        <p:txBody>
          <a:bodyPr/>
          <a:lstStyle/>
          <a:p>
            <a:fld id="{F6CCBF3A-D7FB-4B97-8FD5-6FFB20CB1E84}" type="datetimeFigureOut">
              <a:rPr lang="en-US" smtClean="0"/>
              <a:t>8/8/2023</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3109D357-8067-4A1F-97B2-93C5160B78D9}"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2411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F6CCBF3A-D7FB-4B97-8FD5-6FFB20CB1E84}" type="datetimeFigureOut">
              <a:rPr lang="en-US" smtClean="0"/>
              <a:t>8/8/2023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3197660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F6CCBF3A-D7FB-4B97-8FD5-6FFB20CB1E84}" type="datetimeFigureOut">
              <a:rPr lang="en-US" smtClean="0"/>
              <a:t>8/8/2023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09D357-8067-4A1F-97B2-93C5160B78D9}"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843758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he-IL"/>
              <a:t>לחץ כדי לערוך סגנון כותרת של תבנית בסיס</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לחץ כדי לערוך סגנונות טקסט של תבנית בסיס</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F6CCBF3A-D7FB-4B97-8FD5-6FFB20CB1E84}" type="datetimeFigureOut">
              <a:rPr lang="en-US" smtClean="0"/>
              <a:t>8/8/2023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09D357-8067-4A1F-97B2-93C5160B78D9}"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5739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F6CCBF3A-D7FB-4B97-8FD5-6FFB20CB1E84}" type="datetimeFigureOut">
              <a:rPr lang="en-US" smtClean="0"/>
              <a:t>8/8/2023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25145116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כרטיס שם עם ציטוט">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he-IL"/>
              <a:t>לחץ כדי לערוך סגנון כותרת של תבנית בסיס</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F6CCBF3A-D7FB-4B97-8FD5-6FFB20CB1E84}" type="datetimeFigureOut">
              <a:rPr lang="en-US" smtClean="0"/>
              <a:t>8/8/2023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09D357-8067-4A1F-97B2-93C5160B78D9}"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26259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נכון או לא נכון">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he-IL"/>
              <a:t>לחץ כדי לערוך סגנון כותרת של תבנית בסיס</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F6CCBF3A-D7FB-4B97-8FD5-6FFB20CB1E84}" type="datetimeFigureOut">
              <a:rPr lang="en-US" smtClean="0"/>
              <a:t>8/8/2023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09D357-8067-4A1F-97B2-93C5160B78D9}"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824753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F6CCBF3A-D7FB-4B97-8FD5-6FFB20CB1E84}" type="datetimeFigureOut">
              <a:rPr lang="en-US" smtClean="0"/>
              <a:t>8/8/2023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09D357-8067-4A1F-97B2-93C5160B78D9}"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21388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F6CCBF3A-D7FB-4B97-8FD5-6FFB20CB1E84}" type="datetimeFigureOut">
              <a:rPr lang="en-US" smtClean="0"/>
              <a:t>8/8/2023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09D357-8067-4A1F-97B2-93C5160B78D9}"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39559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F6CCBF3A-D7FB-4B97-8FD5-6FFB20CB1E84}" type="datetimeFigureOut">
              <a:rPr lang="en-US" smtClean="0"/>
              <a:t>8/8/2023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839684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F6CCBF3A-D7FB-4B97-8FD5-6FFB20CB1E84}" type="datetimeFigureOut">
              <a:rPr lang="en-US" smtClean="0"/>
              <a:t>8/8/2023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09D357-8067-4A1F-97B2-93C5160B78D9}"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66614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F6CCBF3A-D7FB-4B97-8FD5-6FFB20CB1E84}" type="datetimeFigureOut">
              <a:rPr lang="en-US" smtClean="0"/>
              <a:t>8/8/2023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1384781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F6CCBF3A-D7FB-4B97-8FD5-6FFB20CB1E84}" type="datetimeFigureOut">
              <a:rPr lang="en-US" smtClean="0"/>
              <a:t>8/8/2023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109D357-8067-4A1F-97B2-93C5160B78D9}"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7930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F6CCBF3A-D7FB-4B97-8FD5-6FFB20CB1E84}" type="datetimeFigureOut">
              <a:rPr lang="en-US" smtClean="0"/>
              <a:t>8/8/2023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109D357-8067-4A1F-97B2-93C5160B78D9}"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8466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CCBF3A-D7FB-4B97-8FD5-6FFB20CB1E84}" type="datetimeFigureOut">
              <a:rPr lang="en-US" smtClean="0"/>
              <a:t>8/8/2023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3519987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F6CCBF3A-D7FB-4B97-8FD5-6FFB20CB1E84}" type="datetimeFigureOut">
              <a:rPr lang="en-US" smtClean="0"/>
              <a:t>8/8/2023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09D357-8067-4A1F-97B2-93C5160B78D9}"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8171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he-IL"/>
              <a:t>לחץ כדי לערוך סגנון כותרת של תבנית בסיס</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F6CCBF3A-D7FB-4B97-8FD5-6FFB20CB1E84}" type="datetimeFigureOut">
              <a:rPr lang="en-US" smtClean="0"/>
              <a:t>8/8/2023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442398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6CCBF3A-D7FB-4B97-8FD5-6FFB20CB1E84}" type="datetimeFigureOut">
              <a:rPr lang="en-US" smtClean="0"/>
              <a:t>8/8/2023</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109D357-8067-4A1F-97B2-93C5160B78D9}" type="slidenum">
              <a:rPr lang="en-US" smtClean="0"/>
              <a:t>‹#›</a:t>
            </a:fld>
            <a:endParaRPr lang="en-US"/>
          </a:p>
        </p:txBody>
      </p:sp>
    </p:spTree>
    <p:extLst>
      <p:ext uri="{BB962C8B-B14F-4D97-AF65-F5344CB8AC3E}">
        <p14:creationId xmlns:p14="http://schemas.microsoft.com/office/powerpoint/2010/main" val="3392281858"/>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7.jpeg"/></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4" name="Picture 3" descr="התצוגה העליונה של שולחן עץ עם צמח, מקלדת לבן, קפה בספל לבן, מחברת ועט">
            <a:extLst>
              <a:ext uri="{FF2B5EF4-FFF2-40B4-BE49-F238E27FC236}">
                <a16:creationId xmlns:a16="http://schemas.microsoft.com/office/drawing/2014/main" id="{8871FC0E-A560-EE84-2BF1-29DE4BE65965}"/>
              </a:ext>
            </a:extLst>
          </p:cNvPr>
          <p:cNvPicPr>
            <a:picLocks noChangeAspect="1"/>
          </p:cNvPicPr>
          <p:nvPr/>
        </p:nvPicPr>
        <p:blipFill rotWithShape="1">
          <a:blip r:embed="rId3"/>
          <a:srcRect t="1474" b="15501"/>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C9D262D4-AE8B-4620-949A-609FC366FC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2616" y="1411015"/>
            <a:ext cx="7808159" cy="4103960"/>
          </a:xfrm>
          <a:prstGeom prst="rect">
            <a:avLst/>
          </a:prstGeom>
          <a:blipFill dpi="0" rotWithShape="1">
            <a:blip r:embed="rId4">
              <a:alphaModFix amt="86000"/>
              <a:duotone>
                <a:schemeClr val="bg2">
                  <a:shade val="45000"/>
                  <a:satMod val="135000"/>
                </a:schemeClr>
                <a:prstClr val="white"/>
              </a:duotone>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605853C-E63A-49E2-84A4-4B7DD77A56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13" name="Group 12">
            <a:extLst>
              <a:ext uri="{FF2B5EF4-FFF2-40B4-BE49-F238E27FC236}">
                <a16:creationId xmlns:a16="http://schemas.microsoft.com/office/drawing/2014/main" id="{9500549F-5B68-400C-A605-BDF102BDBB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3631"/>
            <a:ext cx="12231160" cy="659658"/>
            <a:chOff x="-16934" y="3123631"/>
            <a:chExt cx="12231160" cy="659658"/>
          </a:xfrm>
        </p:grpSpPr>
        <p:sp>
          <p:nvSpPr>
            <p:cNvPr id="14" name="Rounded Rectangle 17">
              <a:extLst>
                <a:ext uri="{FF2B5EF4-FFF2-40B4-BE49-F238E27FC236}">
                  <a16:creationId xmlns:a16="http://schemas.microsoft.com/office/drawing/2014/main" id="{CE12C213-76C6-4953-849D-69BD0C074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85D5C439-F0A9-41AB-BF38-FB38EB00B7C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16" name="Rounded Rectangle 20">
              <a:extLst>
                <a:ext uri="{FF2B5EF4-FFF2-40B4-BE49-F238E27FC236}">
                  <a16:creationId xmlns:a16="http://schemas.microsoft.com/office/drawing/2014/main" id="{CE714C63-2EB2-4CE0-8982-994E7A37AA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CE568286-7D0B-4E62-BC33-A99A0FD743D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2" name="כותרת 1">
            <a:extLst>
              <a:ext uri="{FF2B5EF4-FFF2-40B4-BE49-F238E27FC236}">
                <a16:creationId xmlns:a16="http://schemas.microsoft.com/office/drawing/2014/main" id="{51014EA3-BF5C-BCEB-8329-1A2278950885}"/>
              </a:ext>
            </a:extLst>
          </p:cNvPr>
          <p:cNvSpPr>
            <a:spLocks noGrp="1"/>
          </p:cNvSpPr>
          <p:nvPr>
            <p:ph type="ctrTitle"/>
          </p:nvPr>
        </p:nvSpPr>
        <p:spPr>
          <a:xfrm>
            <a:off x="2379831" y="2501897"/>
            <a:ext cx="7483837" cy="1515533"/>
          </a:xfrm>
        </p:spPr>
        <p:txBody>
          <a:bodyPr>
            <a:noAutofit/>
          </a:bodyPr>
          <a:lstStyle/>
          <a:p>
            <a:pPr>
              <a:lnSpc>
                <a:spcPct val="90000"/>
              </a:lnSpc>
            </a:pPr>
            <a:r>
              <a:rPr lang="he-IL" b="1"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פרויקט</a:t>
            </a:r>
            <a:br>
              <a:rPr lang="he-IL" b="1"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br>
            <a:r>
              <a:rPr lang="he-IL" b="1"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תכנות בסביבת האינטרנט</a:t>
            </a:r>
            <a:br>
              <a:rPr lang="en-US" b="1"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br>
            <a:endParaRPr lang="en-US" b="1" dirty="0">
              <a:effectLst>
                <a:outerShdw blurRad="38100" dist="38100" dir="2700000" algn="tl">
                  <a:srgbClr val="000000">
                    <a:alpha val="43137"/>
                  </a:srgbClr>
                </a:outerShdw>
              </a:effectLst>
            </a:endParaRPr>
          </a:p>
        </p:txBody>
      </p:sp>
      <p:cxnSp>
        <p:nvCxnSpPr>
          <p:cNvPr id="19" name="Straight Connector 18">
            <a:extLst>
              <a:ext uri="{FF2B5EF4-FFF2-40B4-BE49-F238E27FC236}">
                <a16:creationId xmlns:a16="http://schemas.microsoft.com/office/drawing/2014/main" id="{1E22DAF0-5C05-4D01-A6C7-2832665773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6238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DFB5D1BB-0703-437B-BD1E-1D07F8A27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5" name="Picture 24">
              <a:extLst>
                <a:ext uri="{FF2B5EF4-FFF2-40B4-BE49-F238E27FC236}">
                  <a16:creationId xmlns:a16="http://schemas.microsoft.com/office/drawing/2014/main" id="{3886586B-3F0F-4593-B272-AE75AD0F092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a:extLst>
                <a:ext uri="{FF2B5EF4-FFF2-40B4-BE49-F238E27FC236}">
                  <a16:creationId xmlns:a16="http://schemas.microsoft.com/office/drawing/2014/main" id="{020DEB59-BF94-41B5-8F16-8B10442EE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7" name="Picture 26">
              <a:extLst>
                <a:ext uri="{FF2B5EF4-FFF2-40B4-BE49-F238E27FC236}">
                  <a16:creationId xmlns:a16="http://schemas.microsoft.com/office/drawing/2014/main" id="{9A3BEF6F-FC03-43B1-8D1B-8DA3A360DBF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8" name="Picture 27">
              <a:extLst>
                <a:ext uri="{FF2B5EF4-FFF2-40B4-BE49-F238E27FC236}">
                  <a16:creationId xmlns:a16="http://schemas.microsoft.com/office/drawing/2014/main" id="{0F49BA32-A501-4C79-9A72-92587AB9EE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30" name="Straight Connector 29">
            <a:extLst>
              <a:ext uri="{FF2B5EF4-FFF2-40B4-BE49-F238E27FC236}">
                <a16:creationId xmlns:a16="http://schemas.microsoft.com/office/drawing/2014/main" id="{883F92AF-2403-4558-B1D7-72130A1E4B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pic>
        <p:nvPicPr>
          <p:cNvPr id="4" name="Picture 3" descr="התצוגה העליונה של שולחן עץ עם צמח, מקלדת לבן, קפה בספל לבן, מחברת ועט">
            <a:extLst>
              <a:ext uri="{FF2B5EF4-FFF2-40B4-BE49-F238E27FC236}">
                <a16:creationId xmlns:a16="http://schemas.microsoft.com/office/drawing/2014/main" id="{8871FC0E-A560-EE84-2BF1-29DE4BE65965}"/>
              </a:ext>
            </a:extLst>
          </p:cNvPr>
          <p:cNvPicPr>
            <a:picLocks noChangeAspect="1"/>
          </p:cNvPicPr>
          <p:nvPr/>
        </p:nvPicPr>
        <p:blipFill rotWithShape="1">
          <a:blip r:embed="rId5"/>
          <a:srcRect t="1474" b="15501"/>
          <a:stretch/>
        </p:blipFill>
        <p:spPr>
          <a:xfrm>
            <a:off x="20" y="10"/>
            <a:ext cx="12191980" cy="6857990"/>
          </a:xfrm>
          <a:prstGeom prst="rect">
            <a:avLst/>
          </a:prstGeom>
        </p:spPr>
      </p:pic>
      <p:sp>
        <p:nvSpPr>
          <p:cNvPr id="32" name="Rectangle 31">
            <a:extLst>
              <a:ext uri="{FF2B5EF4-FFF2-40B4-BE49-F238E27FC236}">
                <a16:creationId xmlns:a16="http://schemas.microsoft.com/office/drawing/2014/main" id="{8243CDD5-F82E-454F-8486-578A477A8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88"/>
            <a:ext cx="11227442" cy="5883295"/>
          </a:xfrm>
          <a:prstGeom prst="rect">
            <a:avLst/>
          </a:prstGeom>
          <a:blipFill dpi="0" rotWithShape="1">
            <a:blip r:embed="rId6">
              <a:alphaModFix amt="90000"/>
              <a:duotone>
                <a:schemeClr val="bg2">
                  <a:shade val="45000"/>
                  <a:satMod val="135000"/>
                </a:schemeClr>
                <a:prstClr val="white"/>
              </a:duotone>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25408EF-EA7D-413B-B27F-B1FCD06FAC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1"/>
            </a:solidFill>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כותרת 1">
            <a:extLst>
              <a:ext uri="{FF2B5EF4-FFF2-40B4-BE49-F238E27FC236}">
                <a16:creationId xmlns:a16="http://schemas.microsoft.com/office/drawing/2014/main" id="{51014EA3-BF5C-BCEB-8329-1A2278950885}"/>
              </a:ext>
            </a:extLst>
          </p:cNvPr>
          <p:cNvSpPr>
            <a:spLocks noGrp="1"/>
          </p:cNvSpPr>
          <p:nvPr>
            <p:ph type="ctrTitle"/>
          </p:nvPr>
        </p:nvSpPr>
        <p:spPr>
          <a:xfrm>
            <a:off x="1295402" y="982132"/>
            <a:ext cx="9601196" cy="1303867"/>
          </a:xfrm>
        </p:spPr>
        <p:txBody>
          <a:bodyPr vert="horz" lIns="91440" tIns="45720" rIns="91440" bIns="45720" rtlCol="0" anchor="ctr">
            <a:normAutofit/>
          </a:bodyPr>
          <a:lstStyle/>
          <a:p>
            <a:pPr algn="ctr"/>
            <a:r>
              <a:rPr lang="en-US" sz="5400" b="1" kern="100"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SubmarineCounter</a:t>
            </a:r>
            <a:endParaRPr lang="en-US" sz="5400" b="1" dirty="0">
              <a:latin typeface="Calibri" panose="020F0502020204030204" pitchFamily="34" charset="0"/>
              <a:cs typeface="Calibri" panose="020F0502020204030204" pitchFamily="34" charset="0"/>
            </a:endParaRPr>
          </a:p>
        </p:txBody>
      </p:sp>
      <p:cxnSp>
        <p:nvCxnSpPr>
          <p:cNvPr id="36" name="Straight Connector 35">
            <a:extLst>
              <a:ext uri="{FF2B5EF4-FFF2-40B4-BE49-F238E27FC236}">
                <a16:creationId xmlns:a16="http://schemas.microsoft.com/office/drawing/2014/main" id="{98C14DAD-9B93-4225-B89C-5D0B5BD3A2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38" name="Group 37">
            <a:extLst>
              <a:ext uri="{FF2B5EF4-FFF2-40B4-BE49-F238E27FC236}">
                <a16:creationId xmlns:a16="http://schemas.microsoft.com/office/drawing/2014/main" id="{9CA11A81-0344-4F96-8A6F-BBBB25E6E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8288" y="3128956"/>
            <a:ext cx="12234672" cy="658368"/>
            <a:chOff x="-18288" y="3128956"/>
            <a:chExt cx="12234672" cy="658368"/>
          </a:xfrm>
        </p:grpSpPr>
        <p:sp>
          <p:nvSpPr>
            <p:cNvPr id="39" name="Rounded Rectangle 22">
              <a:extLst>
                <a:ext uri="{FF2B5EF4-FFF2-40B4-BE49-F238E27FC236}">
                  <a16:creationId xmlns:a16="http://schemas.microsoft.com/office/drawing/2014/main" id="{AD8DC422-CE88-4B6D-8A13-70E10AD980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2303" y="3128956"/>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ED55CCD7-8FE9-47DC-B8F9-5C25DA7A78C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8288" y="3154680"/>
              <a:ext cx="777240" cy="606425"/>
            </a:xfrm>
            <a:prstGeom prst="rect">
              <a:avLst/>
            </a:prstGeom>
          </p:spPr>
        </p:pic>
        <p:sp>
          <p:nvSpPr>
            <p:cNvPr id="41" name="Rounded Rectangle 24">
              <a:extLst>
                <a:ext uri="{FF2B5EF4-FFF2-40B4-BE49-F238E27FC236}">
                  <a16:creationId xmlns:a16="http://schemas.microsoft.com/office/drawing/2014/main" id="{B1D46D73-0ACA-4770-9E9F-D36420B9F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14377" y="3128956"/>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3E2AA42B-5DF9-462B-9D27-B7E8C0B6B47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flipH="1">
              <a:off x="11439144" y="3154680"/>
              <a:ext cx="777240" cy="606425"/>
            </a:xfrm>
            <a:prstGeom prst="rect">
              <a:avLst/>
            </a:prstGeom>
          </p:spPr>
        </p:pic>
      </p:grpSp>
      <p:sp>
        <p:nvSpPr>
          <p:cNvPr id="3" name="תיבת טקסט 2">
            <a:extLst>
              <a:ext uri="{FF2B5EF4-FFF2-40B4-BE49-F238E27FC236}">
                <a16:creationId xmlns:a16="http://schemas.microsoft.com/office/drawing/2014/main" id="{578B7A2E-63F4-CB87-1600-052BE55EB3D5}"/>
              </a:ext>
            </a:extLst>
          </p:cNvPr>
          <p:cNvSpPr txBox="1"/>
          <p:nvPr/>
        </p:nvSpPr>
        <p:spPr>
          <a:xfrm>
            <a:off x="833042" y="2556934"/>
            <a:ext cx="10400783" cy="3318936"/>
          </a:xfrm>
          <a:prstGeom prst="rect">
            <a:avLst/>
          </a:prstGeom>
        </p:spPr>
        <p:txBody>
          <a:bodyPr vert="horz" lIns="91440" tIns="45720" rIns="91440" bIns="45720" rtlCol="0" anchor="t">
            <a:noAutofit/>
          </a:bodyPr>
          <a:lstStyle/>
          <a:p>
            <a:pPr marR="0" lvl="0" algn="just" rtl="1">
              <a:lnSpc>
                <a:spcPct val="107000"/>
              </a:lnSpc>
              <a:spcBef>
                <a:spcPts val="0"/>
              </a:spcBef>
              <a:spcAft>
                <a:spcPts val="800"/>
              </a:spcAft>
              <a:buSzPts val="1400"/>
            </a:pPr>
            <a:r>
              <a:rPr lang="he-IL"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האלגוריתם </a:t>
            </a:r>
            <a:r>
              <a:rPr lang="en-US" sz="2000" kern="100"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SubmarineCounter</a:t>
            </a:r>
            <a:r>
              <a:rPr lang="he-IL"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 בא לפתור את בעיית הצוללות התקינות על לוח המשחק, מטרתו היא להחזיר את הכמות של הצוללות התקינות בגרף כאשר צוללת תקינה היא בעצם סוג של ריבוע (מלבן או ריבוע של 1-ות בגרף שלנו).</a:t>
            </a:r>
          </a:p>
          <a:p>
            <a:pPr marR="0" lvl="0" algn="just" rtl="1">
              <a:lnSpc>
                <a:spcPct val="107000"/>
              </a:lnSpc>
              <a:spcBef>
                <a:spcPts val="0"/>
              </a:spcBef>
              <a:spcAft>
                <a:spcPts val="800"/>
              </a:spcAft>
              <a:buSzPts val="1400"/>
            </a:pPr>
            <a:r>
              <a:rPr lang="he-IL"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האלגוריתם </a:t>
            </a:r>
            <a:r>
              <a:rPr lang="en-US" sz="2000" kern="100"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SubmarineCounter</a:t>
            </a:r>
            <a:r>
              <a:rPr lang="he-IL"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 משתמש באלגוריתם</a:t>
            </a:r>
            <a:r>
              <a:rPr lang="en-US"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 </a:t>
            </a:r>
            <a:r>
              <a:rPr lang="en-US" sz="2000" kern="100"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AllConnectedComponents</a:t>
            </a:r>
            <a:r>
              <a:rPr lang="en-US"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 </a:t>
            </a:r>
            <a:r>
              <a:rPr lang="he-IL"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כדי לקבל את רשימת הרכיבים הקשירים ולבסוף לבדוק האם הרכיבים הקשירים הם צוללות תקינות או לא. במידה ורכיב קשירות ברשימה של הרכיבים הקשירים הוא אכן צוללת תקינה אנו סופרים צוללת תקינה אחת וכך רצים על כל רכיב קשירות.</a:t>
            </a:r>
          </a:p>
          <a:p>
            <a:pPr marR="0" lvl="0" algn="just" rtl="1">
              <a:lnSpc>
                <a:spcPct val="107000"/>
              </a:lnSpc>
              <a:spcBef>
                <a:spcPts val="0"/>
              </a:spcBef>
              <a:spcAft>
                <a:spcPts val="800"/>
              </a:spcAft>
              <a:buSzPts val="1400"/>
            </a:pPr>
            <a:r>
              <a:rPr lang="he-IL"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לבסוף אנו שולחים ללקוח את המספר של הצוללות התקינות בגרף.</a:t>
            </a:r>
          </a:p>
          <a:p>
            <a:pPr marR="0" lvl="0" algn="just" rtl="1">
              <a:lnSpc>
                <a:spcPct val="107000"/>
              </a:lnSpc>
              <a:spcBef>
                <a:spcPts val="0"/>
              </a:spcBef>
              <a:spcAft>
                <a:spcPts val="800"/>
              </a:spcAft>
              <a:buSzPts val="1400"/>
            </a:pPr>
            <a:r>
              <a:rPr lang="he-IL"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רעיון האלגוריתם הוא למפות את העמודות שבהם יש 1-ות לכל שורה בגרף עבור כל רכיב קשירות ובמידה ונמצאה התאמה במספר העמודות לכל שורה וכולם הם זהים במספר העמודה אז רכיב הקשירות מוגדר כצוללת תקינה.</a:t>
            </a:r>
            <a:endParaRPr lang="en-US"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94180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DFB5D1BB-0703-437B-BD1E-1D07F8A27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5" name="Picture 24">
              <a:extLst>
                <a:ext uri="{FF2B5EF4-FFF2-40B4-BE49-F238E27FC236}">
                  <a16:creationId xmlns:a16="http://schemas.microsoft.com/office/drawing/2014/main" id="{3886586B-3F0F-4593-B272-AE75AD0F092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a:extLst>
                <a:ext uri="{FF2B5EF4-FFF2-40B4-BE49-F238E27FC236}">
                  <a16:creationId xmlns:a16="http://schemas.microsoft.com/office/drawing/2014/main" id="{020DEB59-BF94-41B5-8F16-8B10442EE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7" name="Picture 26">
              <a:extLst>
                <a:ext uri="{FF2B5EF4-FFF2-40B4-BE49-F238E27FC236}">
                  <a16:creationId xmlns:a16="http://schemas.microsoft.com/office/drawing/2014/main" id="{9A3BEF6F-FC03-43B1-8D1B-8DA3A360DBF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8" name="Picture 27">
              <a:extLst>
                <a:ext uri="{FF2B5EF4-FFF2-40B4-BE49-F238E27FC236}">
                  <a16:creationId xmlns:a16="http://schemas.microsoft.com/office/drawing/2014/main" id="{0F49BA32-A501-4C79-9A72-92587AB9EE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30" name="Straight Connector 29">
            <a:extLst>
              <a:ext uri="{FF2B5EF4-FFF2-40B4-BE49-F238E27FC236}">
                <a16:creationId xmlns:a16="http://schemas.microsoft.com/office/drawing/2014/main" id="{883F92AF-2403-4558-B1D7-72130A1E4B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pic>
        <p:nvPicPr>
          <p:cNvPr id="4" name="Picture 3" descr="התצוגה העליונה של שולחן עץ עם צמח, מקלדת לבן, קפה בספל לבן, מחברת ועט">
            <a:extLst>
              <a:ext uri="{FF2B5EF4-FFF2-40B4-BE49-F238E27FC236}">
                <a16:creationId xmlns:a16="http://schemas.microsoft.com/office/drawing/2014/main" id="{8871FC0E-A560-EE84-2BF1-29DE4BE65965}"/>
              </a:ext>
            </a:extLst>
          </p:cNvPr>
          <p:cNvPicPr>
            <a:picLocks noChangeAspect="1"/>
          </p:cNvPicPr>
          <p:nvPr/>
        </p:nvPicPr>
        <p:blipFill rotWithShape="1">
          <a:blip r:embed="rId5"/>
          <a:srcRect t="1474" b="15501"/>
          <a:stretch/>
        </p:blipFill>
        <p:spPr>
          <a:xfrm>
            <a:off x="20" y="10"/>
            <a:ext cx="12191980" cy="6857990"/>
          </a:xfrm>
          <a:prstGeom prst="rect">
            <a:avLst/>
          </a:prstGeom>
        </p:spPr>
      </p:pic>
      <p:sp>
        <p:nvSpPr>
          <p:cNvPr id="32" name="Rectangle 31">
            <a:extLst>
              <a:ext uri="{FF2B5EF4-FFF2-40B4-BE49-F238E27FC236}">
                <a16:creationId xmlns:a16="http://schemas.microsoft.com/office/drawing/2014/main" id="{8243CDD5-F82E-454F-8486-578A477A8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88"/>
            <a:ext cx="11227442" cy="5883295"/>
          </a:xfrm>
          <a:prstGeom prst="rect">
            <a:avLst/>
          </a:prstGeom>
          <a:blipFill dpi="0" rotWithShape="1">
            <a:blip r:embed="rId6">
              <a:alphaModFix amt="90000"/>
              <a:duotone>
                <a:schemeClr val="bg2">
                  <a:shade val="45000"/>
                  <a:satMod val="135000"/>
                </a:schemeClr>
                <a:prstClr val="white"/>
              </a:duotone>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25408EF-EA7D-413B-B27F-B1FCD06FAC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1"/>
            </a:solidFill>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כותרת 1">
            <a:extLst>
              <a:ext uri="{FF2B5EF4-FFF2-40B4-BE49-F238E27FC236}">
                <a16:creationId xmlns:a16="http://schemas.microsoft.com/office/drawing/2014/main" id="{51014EA3-BF5C-BCEB-8329-1A2278950885}"/>
              </a:ext>
            </a:extLst>
          </p:cNvPr>
          <p:cNvSpPr>
            <a:spLocks noGrp="1"/>
          </p:cNvSpPr>
          <p:nvPr>
            <p:ph type="ctrTitle"/>
          </p:nvPr>
        </p:nvSpPr>
        <p:spPr>
          <a:xfrm>
            <a:off x="1496197" y="646058"/>
            <a:ext cx="9601196" cy="1303867"/>
          </a:xfrm>
        </p:spPr>
        <p:txBody>
          <a:bodyPr vert="horz" lIns="91440" tIns="45720" rIns="91440" bIns="45720" rtlCol="0" anchor="ctr">
            <a:normAutofit/>
          </a:bodyPr>
          <a:lstStyle/>
          <a:p>
            <a:pPr algn="ctr"/>
            <a:r>
              <a:rPr lang="en-US" sz="5400" b="1"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Dijkstra</a:t>
            </a:r>
            <a:endParaRPr lang="en-US" sz="5400" b="1" dirty="0"/>
          </a:p>
        </p:txBody>
      </p:sp>
      <p:cxnSp>
        <p:nvCxnSpPr>
          <p:cNvPr id="36" name="Straight Connector 35">
            <a:extLst>
              <a:ext uri="{FF2B5EF4-FFF2-40B4-BE49-F238E27FC236}">
                <a16:creationId xmlns:a16="http://schemas.microsoft.com/office/drawing/2014/main" id="{98C14DAD-9B93-4225-B89C-5D0B5BD3A2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38" name="Group 37">
            <a:extLst>
              <a:ext uri="{FF2B5EF4-FFF2-40B4-BE49-F238E27FC236}">
                <a16:creationId xmlns:a16="http://schemas.microsoft.com/office/drawing/2014/main" id="{9CA11A81-0344-4F96-8A6F-BBBB25E6E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8288" y="3128956"/>
            <a:ext cx="12234672" cy="658368"/>
            <a:chOff x="-18288" y="3128956"/>
            <a:chExt cx="12234672" cy="658368"/>
          </a:xfrm>
        </p:grpSpPr>
        <p:sp>
          <p:nvSpPr>
            <p:cNvPr id="39" name="Rounded Rectangle 22">
              <a:extLst>
                <a:ext uri="{FF2B5EF4-FFF2-40B4-BE49-F238E27FC236}">
                  <a16:creationId xmlns:a16="http://schemas.microsoft.com/office/drawing/2014/main" id="{AD8DC422-CE88-4B6D-8A13-70E10AD980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2303" y="3128956"/>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ED55CCD7-8FE9-47DC-B8F9-5C25DA7A78C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8288" y="3154680"/>
              <a:ext cx="777240" cy="606425"/>
            </a:xfrm>
            <a:prstGeom prst="rect">
              <a:avLst/>
            </a:prstGeom>
          </p:spPr>
        </p:pic>
        <p:sp>
          <p:nvSpPr>
            <p:cNvPr id="41" name="Rounded Rectangle 24">
              <a:extLst>
                <a:ext uri="{FF2B5EF4-FFF2-40B4-BE49-F238E27FC236}">
                  <a16:creationId xmlns:a16="http://schemas.microsoft.com/office/drawing/2014/main" id="{B1D46D73-0ACA-4770-9E9F-D36420B9F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14377" y="3128956"/>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3E2AA42B-5DF9-462B-9D27-B7E8C0B6B47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flipH="1">
              <a:off x="11439144" y="3154680"/>
              <a:ext cx="777240" cy="606425"/>
            </a:xfrm>
            <a:prstGeom prst="rect">
              <a:avLst/>
            </a:prstGeom>
          </p:spPr>
        </p:pic>
      </p:grpSp>
      <p:sp>
        <p:nvSpPr>
          <p:cNvPr id="3" name="תיבת טקסט 2">
            <a:extLst>
              <a:ext uri="{FF2B5EF4-FFF2-40B4-BE49-F238E27FC236}">
                <a16:creationId xmlns:a16="http://schemas.microsoft.com/office/drawing/2014/main" id="{578B7A2E-63F4-CB87-1600-052BE55EB3D5}"/>
              </a:ext>
            </a:extLst>
          </p:cNvPr>
          <p:cNvSpPr txBox="1"/>
          <p:nvPr/>
        </p:nvSpPr>
        <p:spPr>
          <a:xfrm>
            <a:off x="1202271" y="1845734"/>
            <a:ext cx="9601196" cy="1180795"/>
          </a:xfrm>
          <a:prstGeom prst="rect">
            <a:avLst/>
          </a:prstGeom>
        </p:spPr>
        <p:txBody>
          <a:bodyPr vert="horz" lIns="91440" tIns="45720" rIns="91440" bIns="45720" rtlCol="0" anchor="t">
            <a:normAutofit/>
          </a:bodyPr>
          <a:lstStyle/>
          <a:p>
            <a:pPr marR="0" lvl="0" algn="just" rtl="1">
              <a:lnSpc>
                <a:spcPct val="107000"/>
              </a:lnSpc>
              <a:spcBef>
                <a:spcPts val="0"/>
              </a:spcBef>
              <a:spcAft>
                <a:spcPts val="800"/>
              </a:spcAft>
              <a:buSzPts val="1400"/>
            </a:pPr>
            <a:r>
              <a:rPr lang="he-IL" sz="18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האלגוריתם של </a:t>
            </a:r>
            <a:r>
              <a:rPr lang="en-US" sz="18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Dijkstra</a:t>
            </a:r>
            <a:r>
              <a:rPr lang="he-IL" sz="18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בא לפתור את בעיית המסלולים הקלים ביותר מצומת מקור אל צומת יעד.</a:t>
            </a:r>
            <a:endParaRPr lang="en-US" sz="18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p:txBody>
      </p:sp>
      <p:sp>
        <p:nvSpPr>
          <p:cNvPr id="6" name="תיבת טקסט 5">
            <a:extLst>
              <a:ext uri="{FF2B5EF4-FFF2-40B4-BE49-F238E27FC236}">
                <a16:creationId xmlns:a16="http://schemas.microsoft.com/office/drawing/2014/main" id="{BE63E540-AAA6-4E25-5AD2-F4D89F5B5EC0}"/>
              </a:ext>
            </a:extLst>
          </p:cNvPr>
          <p:cNvSpPr txBox="1"/>
          <p:nvPr/>
        </p:nvSpPr>
        <p:spPr>
          <a:xfrm>
            <a:off x="6603280" y="2464865"/>
            <a:ext cx="5346402" cy="3795526"/>
          </a:xfrm>
          <a:prstGeom prst="rect">
            <a:avLst/>
          </a:prstGeom>
          <a:noFill/>
        </p:spPr>
        <p:txBody>
          <a:bodyPr wrap="square" rtlCol="0">
            <a:spAutoFit/>
          </a:bodyPr>
          <a:lstStyle/>
          <a:p>
            <a:pPr marL="685800" algn="r" rtl="1">
              <a:lnSpc>
                <a:spcPct val="107000"/>
              </a:lnSpc>
              <a:spcAft>
                <a:spcPts val="800"/>
              </a:spcAft>
            </a:pPr>
            <a:r>
              <a:rPr lang="en-US" sz="14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a:t>
            </a:r>
            <a:r>
              <a:rPr lang="he-IL" sz="14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1. </a:t>
            </a:r>
            <a:r>
              <a:rPr lang="en-US" sz="1400" kern="100"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findLightestPaths</a:t>
            </a:r>
            <a:r>
              <a:rPr lang="en-US" sz="14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a:t>
            </a:r>
            <a:r>
              <a:rPr lang="he-IL" sz="1400" kern="100" dirty="0">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 מקבלת גרף, אינדקס מקור ואינדקס יעד </a:t>
            </a:r>
            <a:r>
              <a:rPr lang="en-US" sz="1400" kern="100" dirty="0">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	</a:t>
            </a:r>
            <a:r>
              <a:rPr lang="he-IL" sz="1400" kern="100" dirty="0">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כקלט.</a:t>
            </a:r>
            <a:endParaRPr lang="en-US" sz="14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p>
            <a:pPr marL="685800" algn="r" rtl="1">
              <a:lnSpc>
                <a:spcPct val="107000"/>
              </a:lnSpc>
              <a:spcAft>
                <a:spcPts val="800"/>
              </a:spcAft>
            </a:pPr>
            <a:r>
              <a:rPr lang="he-IL" sz="14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2. אנו מגדירים את צמתי המקור והיעד בגרף שלנו.</a:t>
            </a:r>
            <a:endParaRPr lang="en-US" sz="14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p>
            <a:pPr marL="685800" algn="r" rtl="1">
              <a:lnSpc>
                <a:spcPct val="107000"/>
              </a:lnSpc>
              <a:spcAft>
                <a:spcPts val="800"/>
              </a:spcAft>
            </a:pPr>
            <a:r>
              <a:rPr lang="he-IL" sz="14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3. האלגוריתם מתחיל בהצבת מסלול ראשוני עם צומת המקור.</a:t>
            </a:r>
            <a:endParaRPr lang="en-US" sz="14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p>
            <a:pPr marL="685800" algn="r" rtl="1">
              <a:lnSpc>
                <a:spcPct val="107000"/>
              </a:lnSpc>
              <a:spcAft>
                <a:spcPts val="800"/>
              </a:spcAft>
            </a:pPr>
            <a:r>
              <a:rPr lang="he-IL" sz="14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4. לאחר מכן הוא נכנס ללולאה עד שהתור ריק.</a:t>
            </a:r>
            <a:endParaRPr lang="en-US" sz="14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p>
            <a:pPr marL="685800" algn="r" rtl="1">
              <a:lnSpc>
                <a:spcPct val="107000"/>
              </a:lnSpc>
              <a:spcAft>
                <a:spcPts val="800"/>
              </a:spcAft>
            </a:pPr>
            <a:r>
              <a:rPr lang="he-IL" sz="14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5. בכל איטרציה, הוא מוציא מסלול מהתור ומחזיר את הצומת </a:t>
            </a:r>
            <a:r>
              <a:rPr lang="en-US" sz="14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a:t>
            </a:r>
            <a:r>
              <a:rPr lang="he-IL" sz="14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האחרון בנתיב.</a:t>
            </a:r>
            <a:endParaRPr lang="en-US" sz="14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p>
            <a:pPr marL="685800" algn="r" rtl="1">
              <a:lnSpc>
                <a:spcPct val="107000"/>
              </a:lnSpc>
              <a:spcAft>
                <a:spcPts val="800"/>
              </a:spcAft>
            </a:pPr>
            <a:r>
              <a:rPr lang="he-IL" sz="14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6. אם הצומת האחרון הוא צומת היעד, אנו מחשבים את משקל </a:t>
            </a:r>
            <a:r>
              <a:rPr lang="en-US" sz="14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a:t>
            </a:r>
            <a:r>
              <a:rPr lang="he-IL" sz="14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המסלול ומשווים אותו למשקל המינימלי הנוכחי.</a:t>
            </a:r>
            <a:endParaRPr lang="en-US" sz="14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p>
            <a:pPr marL="685800" algn="r" rtl="1">
              <a:lnSpc>
                <a:spcPct val="107000"/>
              </a:lnSpc>
              <a:spcAft>
                <a:spcPts val="800"/>
              </a:spcAft>
            </a:pPr>
            <a:r>
              <a:rPr lang="he-IL" sz="14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7. אם המשקל קטן יותר, אנו מעדכנים את המשקל המינימלי </a:t>
            </a:r>
            <a:r>
              <a:rPr lang="en-US" sz="14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a:t>
            </a:r>
            <a:r>
              <a:rPr lang="he-IL" sz="14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ומנקים את מערך המסלולים הקלים ביותר.</a:t>
            </a:r>
            <a:endParaRPr lang="en-US" sz="14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p>
            <a:pPr marL="685800" algn="r" rtl="1">
              <a:lnSpc>
                <a:spcPct val="107000"/>
              </a:lnSpc>
              <a:spcAft>
                <a:spcPts val="800"/>
              </a:spcAft>
            </a:pPr>
            <a:r>
              <a:rPr lang="en-US" sz="14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a:t>
            </a:r>
            <a:r>
              <a:rPr lang="he-IL" sz="14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8. אם המשקל שווה למשקל המינימלי, אנו מוסיפים את </a:t>
            </a:r>
            <a:r>
              <a:rPr lang="en-US" sz="14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a:t>
            </a:r>
            <a:r>
              <a:rPr lang="he-IL" sz="14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המסלול הנוכחי לקבוצת הנתיבים הקלים ביותר.</a:t>
            </a:r>
            <a:endParaRPr lang="en-US" sz="14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p:txBody>
      </p:sp>
      <p:sp>
        <p:nvSpPr>
          <p:cNvPr id="5" name="תיבת טקסט 4">
            <a:extLst>
              <a:ext uri="{FF2B5EF4-FFF2-40B4-BE49-F238E27FC236}">
                <a16:creationId xmlns:a16="http://schemas.microsoft.com/office/drawing/2014/main" id="{FD451430-5EF2-2E9C-DBF8-55C7E2BF2F65}"/>
              </a:ext>
            </a:extLst>
          </p:cNvPr>
          <p:cNvSpPr txBox="1"/>
          <p:nvPr/>
        </p:nvSpPr>
        <p:spPr>
          <a:xfrm>
            <a:off x="876129" y="2478280"/>
            <a:ext cx="6096020" cy="3362139"/>
          </a:xfrm>
          <a:prstGeom prst="rect">
            <a:avLst/>
          </a:prstGeom>
          <a:noFill/>
        </p:spPr>
        <p:txBody>
          <a:bodyPr wrap="square" rtlCol="0">
            <a:spAutoFit/>
          </a:bodyPr>
          <a:lstStyle/>
          <a:p>
            <a:pPr marL="685800" marR="0" algn="r" rtl="1">
              <a:lnSpc>
                <a:spcPct val="107000"/>
              </a:lnSpc>
              <a:spcBef>
                <a:spcPts val="0"/>
              </a:spcBef>
              <a:spcAft>
                <a:spcPts val="800"/>
              </a:spcAft>
            </a:pPr>
            <a:r>
              <a:rPr lang="he-IL" sz="14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9. לאחר מכן, אנו משתמשים בפונקציה </a:t>
            </a:r>
            <a:r>
              <a:rPr lang="en-US" sz="14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a:t>
            </a:r>
            <a:r>
              <a:rPr lang="en-US" sz="1400" kern="100"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GetAllNeigbors</a:t>
            </a:r>
            <a:r>
              <a:rPr lang="en-US" sz="14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a:t>
            </a:r>
            <a:r>
              <a:rPr lang="en-US" sz="1400" kern="100" dirty="0">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 </a:t>
            </a:r>
            <a:r>
              <a:rPr lang="he-IL" sz="1400" kern="100" dirty="0">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כדי לקבל את כל השכנים של הצומת הנוכחי בגרף.</a:t>
            </a:r>
            <a:endParaRPr lang="en-US" sz="14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p>
            <a:pPr marL="685800" marR="0" algn="r" rtl="1">
              <a:lnSpc>
                <a:spcPct val="107000"/>
              </a:lnSpc>
              <a:spcBef>
                <a:spcPts val="0"/>
              </a:spcBef>
              <a:spcAft>
                <a:spcPts val="800"/>
              </a:spcAft>
            </a:pPr>
            <a:r>
              <a:rPr lang="he-IL" sz="14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10. עבור כל שכן, אנו מחשבים את המרחק לשכן על ידי הוספת משקל הקצה בין הצמתים.</a:t>
            </a:r>
            <a:endParaRPr lang="en-US" sz="14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p>
            <a:pPr marL="685800" marR="0" algn="r" rtl="1">
              <a:lnSpc>
                <a:spcPct val="107000"/>
              </a:lnSpc>
              <a:spcBef>
                <a:spcPts val="0"/>
              </a:spcBef>
              <a:spcAft>
                <a:spcPts val="800"/>
              </a:spcAft>
            </a:pPr>
            <a:r>
              <a:rPr lang="he-IL" sz="14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11. אם המשקל המחושב קטן מהמשקל שנרשם עד היום לשכן, אנו מעדכנים את המשקל.</a:t>
            </a:r>
            <a:endParaRPr lang="en-US" sz="14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p>
            <a:pPr marL="685800" marR="0" algn="r" rtl="1">
              <a:lnSpc>
                <a:spcPct val="107000"/>
              </a:lnSpc>
              <a:spcBef>
                <a:spcPts val="0"/>
              </a:spcBef>
              <a:spcAft>
                <a:spcPts val="800"/>
              </a:spcAft>
            </a:pPr>
            <a:r>
              <a:rPr lang="he-IL" sz="14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12. לאחר מכן אנו יוצרים מסלול חדש על ידי צירוף השכן לנתיב הנוכחי ומכניסים את המסלול החדש לתור.</a:t>
            </a:r>
            <a:endParaRPr lang="en-US" sz="14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p>
            <a:pPr marL="685800" marR="0" algn="r" rtl="1">
              <a:lnSpc>
                <a:spcPct val="107000"/>
              </a:lnSpc>
              <a:spcBef>
                <a:spcPts val="0"/>
              </a:spcBef>
              <a:spcAft>
                <a:spcPts val="800"/>
              </a:spcAft>
            </a:pPr>
            <a:r>
              <a:rPr lang="he-IL" sz="14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13. לאחר סיום הלולאה, אנו יוצרים </a:t>
            </a:r>
            <a:r>
              <a:rPr lang="en-US" sz="14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HashSet</a:t>
            </a:r>
            <a:r>
              <a:rPr lang="he-IL" sz="14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חדש המכיל את הנתיבים הקלים ביותר מה-</a:t>
            </a:r>
            <a:r>
              <a:rPr lang="en-US" sz="14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Thread-Local Set</a:t>
            </a:r>
            <a:r>
              <a:rPr lang="he-IL" sz="14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a:t>
            </a:r>
            <a:endParaRPr lang="en-US" sz="14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p>
            <a:pPr marL="685800" marR="0" algn="r" rtl="1">
              <a:lnSpc>
                <a:spcPct val="107000"/>
              </a:lnSpc>
              <a:spcBef>
                <a:spcPts val="0"/>
              </a:spcBef>
              <a:spcAft>
                <a:spcPts val="800"/>
              </a:spcAft>
            </a:pPr>
            <a:r>
              <a:rPr lang="he-IL" sz="14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14. לבסוף, אנו מנקים את המשתנים המקומיים של ה- </a:t>
            </a:r>
            <a:r>
              <a:rPr lang="en-US" sz="14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TLS</a:t>
            </a:r>
            <a:r>
              <a:rPr lang="he-IL" sz="14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ומחזירים את קבוצת המסלולים הקלים ביותר.</a:t>
            </a:r>
            <a:endParaRPr lang="en-US" sz="1400" dirty="0"/>
          </a:p>
        </p:txBody>
      </p:sp>
    </p:spTree>
    <p:extLst>
      <p:ext uri="{BB962C8B-B14F-4D97-AF65-F5344CB8AC3E}">
        <p14:creationId xmlns:p14="http://schemas.microsoft.com/office/powerpoint/2010/main" val="3595292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63958DE-3089-4707-A79D-8ADBDE597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7C81077B-766D-44B3-909D-A26D42DA9C3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29962" cy="6856214"/>
            <a:chOff x="-15736" y="0"/>
            <a:chExt cx="12229962" cy="6856214"/>
          </a:xfrm>
        </p:grpSpPr>
        <p:pic>
          <p:nvPicPr>
            <p:cNvPr id="27" name="Picture 26">
              <a:extLst>
                <a:ext uri="{FF2B5EF4-FFF2-40B4-BE49-F238E27FC236}">
                  <a16:creationId xmlns:a16="http://schemas.microsoft.com/office/drawing/2014/main" id="{5CC93258-4B7E-4DC5-AE91-AFAAD833ADB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8" name="Rectangle 27">
              <a:extLst>
                <a:ext uri="{FF2B5EF4-FFF2-40B4-BE49-F238E27FC236}">
                  <a16:creationId xmlns:a16="http://schemas.microsoft.com/office/drawing/2014/main" id="{05610CE6-9E44-431C-9AFA-E552B5D54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9" name="Picture 28">
              <a:extLst>
                <a:ext uri="{FF2B5EF4-FFF2-40B4-BE49-F238E27FC236}">
                  <a16:creationId xmlns:a16="http://schemas.microsoft.com/office/drawing/2014/main" id="{8B4315B7-9CDC-4449-9705-67DAFE6F7A2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30" name="Picture 29">
              <a:extLst>
                <a:ext uri="{FF2B5EF4-FFF2-40B4-BE49-F238E27FC236}">
                  <a16:creationId xmlns:a16="http://schemas.microsoft.com/office/drawing/2014/main" id="{32D66995-395F-42A2-AB99-8B0E853BA11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כותרת 1">
            <a:extLst>
              <a:ext uri="{FF2B5EF4-FFF2-40B4-BE49-F238E27FC236}">
                <a16:creationId xmlns:a16="http://schemas.microsoft.com/office/drawing/2014/main" id="{51014EA3-BF5C-BCEB-8329-1A2278950885}"/>
              </a:ext>
            </a:extLst>
          </p:cNvPr>
          <p:cNvSpPr>
            <a:spLocks noGrp="1"/>
          </p:cNvSpPr>
          <p:nvPr>
            <p:ph type="ctrTitle"/>
          </p:nvPr>
        </p:nvSpPr>
        <p:spPr>
          <a:xfrm>
            <a:off x="4824873" y="3642225"/>
            <a:ext cx="6528018" cy="2345264"/>
          </a:xfrm>
        </p:spPr>
        <p:txBody>
          <a:bodyPr>
            <a:normAutofit/>
          </a:bodyPr>
          <a:lstStyle/>
          <a:p>
            <a:pPr marR="0" lvl="0" rtl="1">
              <a:lnSpc>
                <a:spcPct val="90000"/>
              </a:lnSpc>
              <a:spcBef>
                <a:spcPts val="0"/>
              </a:spcBef>
              <a:spcAft>
                <a:spcPts val="800"/>
              </a:spcAft>
              <a:buSzPts val="1400"/>
            </a:pPr>
            <a:r>
              <a:rPr lang="en-US" sz="2200" kern="100"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java.io.Serializable</a:t>
            </a:r>
            <a:br>
              <a:rPr lang="en-US" sz="22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br>
            <a:r>
              <a:rPr lang="en-US" sz="2200" kern="100"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java.util</a:t>
            </a:r>
            <a:r>
              <a:rPr lang="he-IL" sz="22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a:t>
            </a:r>
            <a:br>
              <a:rPr lang="en-US" sz="22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br>
            <a:r>
              <a:rPr lang="en-US" sz="22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java.io</a:t>
            </a:r>
            <a:r>
              <a:rPr lang="he-IL" sz="22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a:t>
            </a:r>
            <a:br>
              <a:rPr lang="en-US" sz="22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br>
            <a:r>
              <a:rPr lang="en-US" sz="2200" kern="100"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org.jetbrains.annotations.NotNull</a:t>
            </a:r>
            <a:br>
              <a:rPr lang="en-US" sz="22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br>
            <a:r>
              <a:rPr lang="en-US" sz="2200" kern="100"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java.net.Socket</a:t>
            </a:r>
            <a:br>
              <a:rPr lang="en-US" sz="22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br>
            <a:r>
              <a:rPr lang="en-US" sz="2200" kern="100"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java.net.ServerSocket</a:t>
            </a:r>
            <a:br>
              <a:rPr lang="en-US" sz="22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br>
            <a:endParaRPr lang="en-US" sz="2200" dirty="0">
              <a:effectLst>
                <a:outerShdw blurRad="38100" dist="38100" dir="2700000" algn="tl">
                  <a:srgbClr val="000000">
                    <a:alpha val="43137"/>
                  </a:srgbClr>
                </a:outerShdw>
              </a:effectLst>
            </a:endParaRPr>
          </a:p>
        </p:txBody>
      </p:sp>
      <p:pic>
        <p:nvPicPr>
          <p:cNvPr id="4" name="Picture 3" descr="התצוגה העליונה של שולחן עץ עם צמח, מקלדת לבן, קפה בספל לבן, מחברת ועט">
            <a:extLst>
              <a:ext uri="{FF2B5EF4-FFF2-40B4-BE49-F238E27FC236}">
                <a16:creationId xmlns:a16="http://schemas.microsoft.com/office/drawing/2014/main" id="{8871FC0E-A560-EE84-2BF1-29DE4BE65965}"/>
              </a:ext>
            </a:extLst>
          </p:cNvPr>
          <p:cNvPicPr>
            <a:picLocks noChangeAspect="1"/>
          </p:cNvPicPr>
          <p:nvPr/>
        </p:nvPicPr>
        <p:blipFill rotWithShape="1">
          <a:blip r:embed="rId5"/>
          <a:srcRect l="28298" r="28300" b="2"/>
          <a:stretch/>
        </p:blipFill>
        <p:spPr>
          <a:xfrm>
            <a:off x="1081874" y="1041400"/>
            <a:ext cx="3059206" cy="4775200"/>
          </a:xfrm>
          <a:prstGeom prst="rect">
            <a:avLst/>
          </a:prstGeom>
          <a:ln w="57150" cmpd="thickThin">
            <a:solidFill>
              <a:schemeClr val="tx1">
                <a:lumMod val="50000"/>
                <a:lumOff val="50000"/>
              </a:schemeClr>
            </a:solidFill>
            <a:miter lim="800000"/>
          </a:ln>
        </p:spPr>
      </p:pic>
      <p:cxnSp>
        <p:nvCxnSpPr>
          <p:cNvPr id="32" name="Straight Connector 31">
            <a:extLst>
              <a:ext uri="{FF2B5EF4-FFF2-40B4-BE49-F238E27FC236}">
                <a16:creationId xmlns:a16="http://schemas.microsoft.com/office/drawing/2014/main" id="{2C4AED10-D735-4820-BE3F-7B5DE8BBC4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82168" y="3522131"/>
            <a:ext cx="6492240"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תיבת טקסט 4">
            <a:extLst>
              <a:ext uri="{FF2B5EF4-FFF2-40B4-BE49-F238E27FC236}">
                <a16:creationId xmlns:a16="http://schemas.microsoft.com/office/drawing/2014/main" id="{2D6C4D7D-0492-2798-D701-BC56C90BA6F8}"/>
              </a:ext>
            </a:extLst>
          </p:cNvPr>
          <p:cNvSpPr txBox="1"/>
          <p:nvPr/>
        </p:nvSpPr>
        <p:spPr>
          <a:xfrm>
            <a:off x="5027435" y="1634517"/>
            <a:ext cx="6122894" cy="923330"/>
          </a:xfrm>
          <a:prstGeom prst="rect">
            <a:avLst/>
          </a:prstGeom>
          <a:noFill/>
        </p:spPr>
        <p:txBody>
          <a:bodyPr wrap="square">
            <a:spAutoFit/>
          </a:bodyPr>
          <a:lstStyle/>
          <a:p>
            <a:r>
              <a:rPr lang="he-IL" sz="5400" b="1"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ספריות בהם השתמשנו</a:t>
            </a:r>
            <a:endParaRPr lang="en-US" sz="5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54062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4" name="Picture 3" descr="התצוגה העליונה של שולחן עץ עם צמח, מקלדת לבן, קפה בספל לבן, מחברת ועט">
            <a:extLst>
              <a:ext uri="{FF2B5EF4-FFF2-40B4-BE49-F238E27FC236}">
                <a16:creationId xmlns:a16="http://schemas.microsoft.com/office/drawing/2014/main" id="{8871FC0E-A560-EE84-2BF1-29DE4BE65965}"/>
              </a:ext>
            </a:extLst>
          </p:cNvPr>
          <p:cNvPicPr>
            <a:picLocks noChangeAspect="1"/>
          </p:cNvPicPr>
          <p:nvPr/>
        </p:nvPicPr>
        <p:blipFill rotWithShape="1">
          <a:blip r:embed="rId3"/>
          <a:srcRect t="1474" b="15501"/>
          <a:stretch/>
        </p:blipFill>
        <p:spPr>
          <a:xfrm>
            <a:off x="20" y="0"/>
            <a:ext cx="12191980" cy="6857990"/>
          </a:xfrm>
          <a:prstGeom prst="rect">
            <a:avLst/>
          </a:prstGeom>
        </p:spPr>
      </p:pic>
      <p:sp>
        <p:nvSpPr>
          <p:cNvPr id="9" name="Rectangle 8">
            <a:extLst>
              <a:ext uri="{FF2B5EF4-FFF2-40B4-BE49-F238E27FC236}">
                <a16:creationId xmlns:a16="http://schemas.microsoft.com/office/drawing/2014/main" id="{C9D262D4-AE8B-4620-949A-609FC366FC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2616" y="1411015"/>
            <a:ext cx="7808159" cy="4103960"/>
          </a:xfrm>
          <a:prstGeom prst="rect">
            <a:avLst/>
          </a:prstGeom>
          <a:blipFill dpi="0" rotWithShape="1">
            <a:blip r:embed="rId4">
              <a:alphaModFix amt="86000"/>
              <a:duotone>
                <a:schemeClr val="bg2">
                  <a:shade val="45000"/>
                  <a:satMod val="135000"/>
                </a:schemeClr>
                <a:prstClr val="white"/>
              </a:duotone>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605853C-E63A-49E2-84A4-4B7DD77A56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13" name="Group 12">
            <a:extLst>
              <a:ext uri="{FF2B5EF4-FFF2-40B4-BE49-F238E27FC236}">
                <a16:creationId xmlns:a16="http://schemas.microsoft.com/office/drawing/2014/main" id="{9500549F-5B68-400C-A605-BDF102BDBB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3631"/>
            <a:ext cx="12231160" cy="659658"/>
            <a:chOff x="-16934" y="3123631"/>
            <a:chExt cx="12231160" cy="659658"/>
          </a:xfrm>
        </p:grpSpPr>
        <p:sp>
          <p:nvSpPr>
            <p:cNvPr id="14" name="Rounded Rectangle 17">
              <a:extLst>
                <a:ext uri="{FF2B5EF4-FFF2-40B4-BE49-F238E27FC236}">
                  <a16:creationId xmlns:a16="http://schemas.microsoft.com/office/drawing/2014/main" id="{CE12C213-76C6-4953-849D-69BD0C074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85D5C439-F0A9-41AB-BF38-FB38EB00B7C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16" name="Rounded Rectangle 20">
              <a:extLst>
                <a:ext uri="{FF2B5EF4-FFF2-40B4-BE49-F238E27FC236}">
                  <a16:creationId xmlns:a16="http://schemas.microsoft.com/office/drawing/2014/main" id="{CE714C63-2EB2-4CE0-8982-994E7A37AA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CE568286-7D0B-4E62-BC33-A99A0FD743D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2" name="כותרת 1">
            <a:extLst>
              <a:ext uri="{FF2B5EF4-FFF2-40B4-BE49-F238E27FC236}">
                <a16:creationId xmlns:a16="http://schemas.microsoft.com/office/drawing/2014/main" id="{51014EA3-BF5C-BCEB-8329-1A2278950885}"/>
              </a:ext>
            </a:extLst>
          </p:cNvPr>
          <p:cNvSpPr>
            <a:spLocks noGrp="1"/>
          </p:cNvSpPr>
          <p:nvPr>
            <p:ph type="ctrTitle"/>
          </p:nvPr>
        </p:nvSpPr>
        <p:spPr>
          <a:xfrm>
            <a:off x="2698860" y="1539174"/>
            <a:ext cx="6815669" cy="1515533"/>
          </a:xfrm>
        </p:spPr>
        <p:txBody>
          <a:bodyPr>
            <a:normAutofit/>
          </a:bodyPr>
          <a:lstStyle/>
          <a:p>
            <a:pPr>
              <a:lnSpc>
                <a:spcPct val="90000"/>
              </a:lnSpc>
            </a:pPr>
            <a:r>
              <a:rPr lang="en-US" sz="5400" b="1"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Server Side Flow</a:t>
            </a:r>
            <a:endParaRPr lang="en-US" b="1" dirty="0">
              <a:effectLst>
                <a:outerShdw blurRad="38100" dist="38100" dir="2700000" algn="tl">
                  <a:srgbClr val="000000">
                    <a:alpha val="43137"/>
                  </a:srgbClr>
                </a:outerShdw>
              </a:effectLst>
            </a:endParaRPr>
          </a:p>
        </p:txBody>
      </p:sp>
      <p:cxnSp>
        <p:nvCxnSpPr>
          <p:cNvPr id="19" name="Straight Connector 18">
            <a:extLst>
              <a:ext uri="{FF2B5EF4-FFF2-40B4-BE49-F238E27FC236}">
                <a16:creationId xmlns:a16="http://schemas.microsoft.com/office/drawing/2014/main" id="{1E22DAF0-5C05-4D01-A6C7-2832665773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0575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artisticPencilGrayscale trans="56000" pencilSize="69"/>
                    </a14:imgEffect>
                  </a14:imgLayer>
                </a14:imgProps>
              </a:ext>
            </a:extLst>
          </a:blip>
          <a:stretch/>
        </a:blipFill>
        <a:effectLst/>
      </p:bgPr>
    </p:bg>
    <p:spTree>
      <p:nvGrpSpPr>
        <p:cNvPr id="1" name=""/>
        <p:cNvGrpSpPr/>
        <p:nvPr/>
      </p:nvGrpSpPr>
      <p:grpSpPr>
        <a:xfrm>
          <a:off x="0" y="0"/>
          <a:ext cx="0" cy="0"/>
          <a:chOff x="0" y="0"/>
          <a:chExt cx="0" cy="0"/>
        </a:xfrm>
      </p:grpSpPr>
      <p:pic>
        <p:nvPicPr>
          <p:cNvPr id="5" name="Picture 3" descr="התצוגה העליונה של שולחן עץ עם צמח, מקלדת לבן, קפה בספל לבן, מחברת ועט">
            <a:extLst>
              <a:ext uri="{FF2B5EF4-FFF2-40B4-BE49-F238E27FC236}">
                <a16:creationId xmlns:a16="http://schemas.microsoft.com/office/drawing/2014/main" id="{95C2D79E-3053-60B6-F941-147428524DC6}"/>
              </a:ext>
            </a:extLst>
          </p:cNvPr>
          <p:cNvPicPr>
            <a:picLocks noChangeAspect="1"/>
          </p:cNvPicPr>
          <p:nvPr/>
        </p:nvPicPr>
        <p:blipFill rotWithShape="1">
          <a:blip r:embed="rId4"/>
          <a:srcRect t="1474" b="15501"/>
          <a:stretch/>
        </p:blipFill>
        <p:spPr>
          <a:xfrm>
            <a:off x="20" y="0"/>
            <a:ext cx="12191980" cy="6857990"/>
          </a:xfrm>
          <a:prstGeom prst="rect">
            <a:avLst/>
          </a:prstGeom>
          <a:effectLst>
            <a:softEdge rad="330200"/>
          </a:effectLst>
        </p:spPr>
      </p:pic>
      <p:sp>
        <p:nvSpPr>
          <p:cNvPr id="2" name="כותרת 1">
            <a:extLst>
              <a:ext uri="{FF2B5EF4-FFF2-40B4-BE49-F238E27FC236}">
                <a16:creationId xmlns:a16="http://schemas.microsoft.com/office/drawing/2014/main" id="{B5F38290-827C-5206-2461-5DEB96C67632}"/>
              </a:ext>
            </a:extLst>
          </p:cNvPr>
          <p:cNvSpPr>
            <a:spLocks noGrp="1"/>
          </p:cNvSpPr>
          <p:nvPr>
            <p:ph type="title"/>
          </p:nvPr>
        </p:nvSpPr>
        <p:spPr>
          <a:xfrm>
            <a:off x="663387" y="1082140"/>
            <a:ext cx="11032565" cy="4924213"/>
          </a:xfrm>
          <a:solidFill>
            <a:schemeClr val="bg1"/>
          </a:solidFill>
          <a:ln>
            <a:noFill/>
          </a:ln>
          <a:effectLst>
            <a:softEdge rad="25400"/>
          </a:effectLst>
        </p:spPr>
        <p:txBody>
          <a:bodyPr>
            <a:noAutofit/>
          </a:bodyPr>
          <a:lstStyle/>
          <a:p>
            <a:pPr marR="0" lvl="0" algn="r" rtl="1">
              <a:lnSpc>
                <a:spcPct val="107000"/>
              </a:lnSpc>
              <a:spcBef>
                <a:spcPts val="0"/>
              </a:spcBef>
              <a:spcAft>
                <a:spcPts val="800"/>
              </a:spcAft>
            </a:pPr>
            <a:r>
              <a:rPr lang="he-IL"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1.</a:t>
            </a:r>
            <a:r>
              <a:rPr lang="en-US"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a:t>
            </a:r>
            <a:r>
              <a:rPr lang="he-IL"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יצירת אובייקט</a:t>
            </a:r>
            <a:r>
              <a:rPr lang="en-US" sz="2000" kern="100"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InternetServer</a:t>
            </a:r>
            <a:r>
              <a:rPr lang="en-US" sz="2000" kern="100" dirty="0">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 </a:t>
            </a:r>
            <a:r>
              <a:rPr lang="he-IL" sz="2000" kern="100" dirty="0">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 עבור השרת.</a:t>
            </a:r>
            <a:br>
              <a:rPr lang="en-US"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br>
            <a:r>
              <a:rPr lang="he-IL"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2. קריאה לפונקציה</a:t>
            </a:r>
            <a:r>
              <a:rPr lang="en-US" sz="2000" kern="100"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SopportClient</a:t>
            </a:r>
            <a:r>
              <a:rPr lang="en-US" sz="2000" kern="100" dirty="0">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 </a:t>
            </a:r>
            <a:r>
              <a:rPr lang="he-IL" sz="2000" kern="100" dirty="0">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 שלנו ושליחה של ה- </a:t>
            </a:r>
            <a:r>
              <a:rPr lang="en-US"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Handler</a:t>
            </a:r>
            <a:r>
              <a:rPr lang="he-IL"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הקונקרטי שלנו.</a:t>
            </a:r>
            <a:br>
              <a:rPr lang="en-US"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br>
            <a:r>
              <a:rPr lang="he-IL"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3. יצירת</a:t>
            </a:r>
            <a:r>
              <a:rPr lang="en-US"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a:t>
            </a:r>
            <a:r>
              <a:rPr lang="en-US" sz="2000" kern="100"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ThreadPoolExecuter</a:t>
            </a:r>
            <a:r>
              <a:rPr lang="en-US" sz="2000" kern="100" dirty="0">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 </a:t>
            </a:r>
            <a:r>
              <a:rPr lang="he-IL" sz="2000" kern="100" dirty="0">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בתוך ה-</a:t>
            </a:r>
            <a:r>
              <a:rPr lang="he-IL"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a:t>
            </a:r>
            <a:r>
              <a:rPr lang="en-US"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Thread </a:t>
            </a:r>
            <a:r>
              <a:rPr lang="he-IL"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שנקרא </a:t>
            </a:r>
            <a:r>
              <a:rPr lang="en-US" sz="2000" kern="100"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clientHandling</a:t>
            </a:r>
            <a:r>
              <a:rPr lang="he-IL"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שאחראי על הניהול של הלקוחות.</a:t>
            </a:r>
            <a:br>
              <a:rPr lang="en-US"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br>
            <a:r>
              <a:rPr lang="en-US"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4</a:t>
            </a:r>
            <a:r>
              <a:rPr lang="he-IL"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יצירת אובייקט </a:t>
            </a:r>
            <a:r>
              <a:rPr lang="en-US"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ServerSocket</a:t>
            </a:r>
            <a:r>
              <a:rPr lang="he-IL"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a:t>
            </a:r>
            <a:br>
              <a:rPr lang="en-US"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br>
            <a:r>
              <a:rPr lang="he-IL"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5. כניסה ללולאת </a:t>
            </a:r>
            <a:r>
              <a:rPr lang="en-US"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While</a:t>
            </a:r>
            <a:r>
              <a:rPr lang="he-IL"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שרצה כל עוד השרת ממשיך להאזין לחיבורים חדשים.</a:t>
            </a:r>
            <a:br>
              <a:rPr lang="en-US"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br>
            <a:r>
              <a:rPr lang="he-IL"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6. יצירת </a:t>
            </a:r>
            <a:r>
              <a:rPr lang="en-US"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Thread</a:t>
            </a:r>
            <a:r>
              <a:rPr lang="he-IL"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חדש בשם </a:t>
            </a:r>
            <a:r>
              <a:rPr lang="en-US" sz="2000" kern="100"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acceptThread</a:t>
            </a:r>
            <a:r>
              <a:rPr lang="he-IL"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אשר בהפעלתו מאזין לחיבור נכנס וממתין עד אשר התבסס חיבור מול לקוח חדש, בנוסף בתוכו נוצר </a:t>
            </a:r>
            <a:r>
              <a:rPr lang="en-US"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Thread</a:t>
            </a:r>
            <a:r>
              <a:rPr lang="he-IL"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בשם </a:t>
            </a:r>
            <a:r>
              <a:rPr lang="en-US" sz="2000" kern="100"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specificClientHandling</a:t>
            </a:r>
            <a:r>
              <a:rPr lang="he-IL"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אשר משתמש בפונקציה </a:t>
            </a:r>
            <a:r>
              <a:rPr lang="en-US" sz="2000" kern="100"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handleClient</a:t>
            </a:r>
            <a:r>
              <a:rPr lang="he-IL"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של ה- </a:t>
            </a:r>
            <a:r>
              <a:rPr lang="en-US"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Handler</a:t>
            </a:r>
            <a:r>
              <a:rPr lang="he-IL"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הקונקרטי שלנו שבו הוא מטפל בבקשת הלקוח ומחזיר לו את התשובה למשימה המסוימת אותה ביקש לבצע.</a:t>
            </a:r>
            <a:br>
              <a:rPr lang="en-US"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br>
            <a:r>
              <a:rPr lang="en-US"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7</a:t>
            </a:r>
            <a:r>
              <a:rPr lang="he-IL"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הוספה של ה- </a:t>
            </a:r>
            <a:r>
              <a:rPr lang="en-US" sz="2000" kern="100"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specificClientHandling</a:t>
            </a:r>
            <a:r>
              <a:rPr lang="en-US"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Thread</a:t>
            </a:r>
            <a:r>
              <a:rPr lang="he-IL"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לתור ה- </a:t>
            </a:r>
            <a:r>
              <a:rPr lang="en-US"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Threads</a:t>
            </a:r>
            <a:r>
              <a:rPr lang="he-IL"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שלנו והפעלתו של ה- </a:t>
            </a:r>
            <a:r>
              <a:rPr lang="en-US"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Thread</a:t>
            </a:r>
            <a:r>
              <a:rPr lang="he-IL"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הספציפי (נשים לב שפעולה זו קוראת רק לאחר הפעלת ה- </a:t>
            </a:r>
            <a:r>
              <a:rPr lang="en-US"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Thread</a:t>
            </a:r>
            <a:r>
              <a:rPr lang="he-IL"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בשם </a:t>
            </a:r>
            <a:r>
              <a:rPr lang="en-US"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a:t>
            </a:r>
            <a:r>
              <a:rPr lang="en-US" sz="2000" kern="100"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acceptThread</a:t>
            </a:r>
            <a:r>
              <a:rPr lang="he-IL"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a:t>
            </a:r>
            <a:br>
              <a:rPr lang="en-US"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br>
            <a:r>
              <a:rPr lang="he-IL"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8. יצירת </a:t>
            </a:r>
            <a:r>
              <a:rPr lang="en-US"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Thread</a:t>
            </a:r>
            <a:r>
              <a:rPr lang="he-IL"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חדש שבו נריץ את ה- </a:t>
            </a:r>
            <a:r>
              <a:rPr lang="en-US" sz="2000" kern="100"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acceptThread</a:t>
            </a:r>
            <a:r>
              <a:rPr lang="he-IL"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של אותה האיטרציה בכדי שכל לקוח אכן יטופל באופן מקבילי ולא ימתין לפונקציית ה-  </a:t>
            </a:r>
            <a:r>
              <a:rPr lang="en-US"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accept()</a:t>
            </a:r>
            <a:r>
              <a:rPr lang="he-IL"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a:t>
            </a:r>
            <a:br>
              <a:rPr lang="en-US"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br>
            <a:r>
              <a:rPr lang="he-IL"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9. סיום איטרציה ראשונה של </a:t>
            </a:r>
            <a:r>
              <a:rPr lang="he-IL" sz="2000" kern="100"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הלולאת</a:t>
            </a:r>
            <a:r>
              <a:rPr lang="he-IL"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a:t>
            </a:r>
            <a:r>
              <a:rPr lang="en-US"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While</a:t>
            </a:r>
            <a:r>
              <a:rPr lang="he-IL"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שלנו.</a:t>
            </a:r>
            <a:br>
              <a:rPr lang="en-US" sz="2000" kern="100" dirty="0">
                <a:solidFill>
                  <a:schemeClr val="bg1">
                    <a:lumMod val="85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br>
            <a:r>
              <a:rPr lang="he-IL"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10. הפעלה של ה- </a:t>
            </a:r>
            <a:r>
              <a:rPr lang="en-US"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Thread</a:t>
            </a:r>
            <a:r>
              <a:rPr lang="he-IL"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 שלנו בשם </a:t>
            </a:r>
            <a:r>
              <a:rPr lang="en-US" sz="2000" kern="100"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clientHandling</a:t>
            </a:r>
            <a:r>
              <a:rPr lang="he-IL"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a:t>
            </a:r>
            <a:endParaRPr lang="en-US"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905470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התצוגה העליונה של שולחן עץ עם צמח, מקלדת לבן, קפה בספל לבן, מחברת ועט">
            <a:extLst>
              <a:ext uri="{FF2B5EF4-FFF2-40B4-BE49-F238E27FC236}">
                <a16:creationId xmlns:a16="http://schemas.microsoft.com/office/drawing/2014/main" id="{95C2D79E-3053-60B6-F941-147428524DC6}"/>
              </a:ext>
            </a:extLst>
          </p:cNvPr>
          <p:cNvPicPr>
            <a:picLocks noChangeAspect="1"/>
          </p:cNvPicPr>
          <p:nvPr/>
        </p:nvPicPr>
        <p:blipFill rotWithShape="1">
          <a:blip r:embed="rId2"/>
          <a:srcRect t="1474" b="15501"/>
          <a:stretch/>
        </p:blipFill>
        <p:spPr>
          <a:xfrm>
            <a:off x="20" y="0"/>
            <a:ext cx="12191980" cy="6857990"/>
          </a:xfrm>
          <a:prstGeom prst="rect">
            <a:avLst/>
          </a:prstGeom>
          <a:effectLst>
            <a:softEdge rad="330200"/>
          </a:effectLst>
        </p:spPr>
      </p:pic>
      <p:grpSp>
        <p:nvGrpSpPr>
          <p:cNvPr id="6" name="קבוצה 5">
            <a:extLst>
              <a:ext uri="{FF2B5EF4-FFF2-40B4-BE49-F238E27FC236}">
                <a16:creationId xmlns:a16="http://schemas.microsoft.com/office/drawing/2014/main" id="{2A449C53-8E51-6B17-93FD-CCDAEDD97E0E}"/>
              </a:ext>
            </a:extLst>
          </p:cNvPr>
          <p:cNvGrpSpPr/>
          <p:nvPr/>
        </p:nvGrpSpPr>
        <p:grpSpPr>
          <a:xfrm>
            <a:off x="2669052" y="650235"/>
            <a:ext cx="6647275" cy="5557520"/>
            <a:chOff x="0" y="0"/>
            <a:chExt cx="7272596" cy="5354743"/>
          </a:xfrm>
        </p:grpSpPr>
        <p:grpSp>
          <p:nvGrpSpPr>
            <p:cNvPr id="7" name="קבוצה 6">
              <a:extLst>
                <a:ext uri="{FF2B5EF4-FFF2-40B4-BE49-F238E27FC236}">
                  <a16:creationId xmlns:a16="http://schemas.microsoft.com/office/drawing/2014/main" id="{305F8079-1D96-56C5-3B92-034BE461F864}"/>
                </a:ext>
              </a:extLst>
            </p:cNvPr>
            <p:cNvGrpSpPr/>
            <p:nvPr/>
          </p:nvGrpSpPr>
          <p:grpSpPr>
            <a:xfrm>
              <a:off x="1346200" y="0"/>
              <a:ext cx="5706110" cy="4289454"/>
              <a:chOff x="0" y="0"/>
              <a:chExt cx="5706110" cy="4289454"/>
            </a:xfrm>
          </p:grpSpPr>
          <p:sp>
            <p:nvSpPr>
              <p:cNvPr id="31" name="מלבן 30">
                <a:extLst>
                  <a:ext uri="{FF2B5EF4-FFF2-40B4-BE49-F238E27FC236}">
                    <a16:creationId xmlns:a16="http://schemas.microsoft.com/office/drawing/2014/main" id="{2AC86E44-39EB-13CB-FB55-10EB1FD0FB34}"/>
                  </a:ext>
                </a:extLst>
              </p:cNvPr>
              <p:cNvSpPr/>
              <p:nvPr/>
            </p:nvSpPr>
            <p:spPr>
              <a:xfrm>
                <a:off x="0" y="0"/>
                <a:ext cx="5706110" cy="4289454"/>
              </a:xfrm>
              <a:prstGeom prst="rect">
                <a:avLst/>
              </a:prstGeom>
              <a:solidFill>
                <a:srgbClr val="000000">
                  <a:alpha val="5000"/>
                </a:srgbClr>
              </a:solidFill>
              <a:ln w="1800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2" name="תיבת טקסט 2">
                <a:extLst>
                  <a:ext uri="{FF2B5EF4-FFF2-40B4-BE49-F238E27FC236}">
                    <a16:creationId xmlns:a16="http://schemas.microsoft.com/office/drawing/2014/main" id="{E58F1736-82F8-D6C4-DC36-525BDD9CE7DC}"/>
                  </a:ext>
                </a:extLst>
              </p:cNvPr>
              <p:cNvSpPr txBox="1">
                <a:spLocks noChangeArrowheads="1"/>
              </p:cNvSpPr>
              <p:nvPr/>
            </p:nvSpPr>
            <p:spPr bwMode="auto">
              <a:xfrm flipH="1">
                <a:off x="359830" y="76198"/>
                <a:ext cx="4994910" cy="4086227"/>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200" b="1" kern="100" dirty="0" err="1">
                    <a:effectLst/>
                    <a:latin typeface="Calibri" panose="020F0502020204030204" pitchFamily="34" charset="0"/>
                    <a:ea typeface="Calibri" panose="020F0502020204030204" pitchFamily="34" charset="0"/>
                    <a:cs typeface="Arial" panose="020B0604020202020204" pitchFamily="34" charset="0"/>
                  </a:rPr>
                  <a:t>ClientHandling</a:t>
                </a:r>
                <a:r>
                  <a:rPr lang="en-US" sz="1100" kern="100" dirty="0">
                    <a:effectLst/>
                    <a:latin typeface="Calibri" panose="020F0502020204030204" pitchFamily="34" charset="0"/>
                    <a:ea typeface="Calibri" panose="020F0502020204030204" pitchFamily="34" charset="0"/>
                    <a:cs typeface="Arial" panose="020B0604020202020204" pitchFamily="34" charset="0"/>
                  </a:rPr>
                  <a:t> Thread {</a:t>
                </a:r>
              </a:p>
              <a:p>
                <a:pPr marL="0" marR="0">
                  <a:lnSpc>
                    <a:spcPct val="107000"/>
                  </a:lnSpc>
                  <a:spcBef>
                    <a:spcPts val="0"/>
                  </a:spcBef>
                  <a:spcAft>
                    <a:spcPts val="800"/>
                  </a:spcAft>
                </a:pPr>
                <a:r>
                  <a:rPr lang="en-US" sz="1100" kern="100" dirty="0">
                    <a:effectLst/>
                    <a:latin typeface="Arial" panose="020B0604020202020204" pitchFamily="34" charset="0"/>
                    <a:ea typeface="Calibri" panose="020F0502020204030204" pitchFamily="34" charset="0"/>
                    <a:cs typeface="Arial" panose="020B0604020202020204" pitchFamily="34" charset="0"/>
                  </a:rPr>
                  <a:t> </a:t>
                </a:r>
                <a:r>
                  <a:rPr lang="he-IL" sz="1100" kern="100" dirty="0">
                    <a:effectLst/>
                    <a:latin typeface="Arial" panose="020B0604020202020204" pitchFamily="34" charset="0"/>
                    <a:ea typeface="Calibri" panose="020F0502020204030204" pitchFamily="34" charset="0"/>
                    <a:cs typeface="Arial" panose="020B0604020202020204" pitchFamily="34" charset="0"/>
                  </a:rPr>
                  <a:t> האחראי על ניהול הלקוחות</a:t>
                </a:r>
                <a:r>
                  <a:rPr lang="en-US" sz="1100" kern="100" dirty="0" err="1">
                    <a:effectLst/>
                    <a:latin typeface="Calibri" panose="020F0502020204030204" pitchFamily="34" charset="0"/>
                    <a:ea typeface="Calibri" panose="020F0502020204030204" pitchFamily="34" charset="0"/>
                    <a:cs typeface="Arial" panose="020B0604020202020204" pitchFamily="34" charset="0"/>
                  </a:rPr>
                  <a:t>ThreadPoolExecuter</a:t>
                </a:r>
                <a:r>
                  <a:rPr lang="en-US" sz="1100" kern="100" dirty="0">
                    <a:effectLst/>
                    <a:latin typeface="Calibri" panose="020F0502020204030204" pitchFamily="34" charset="0"/>
                    <a:ea typeface="Calibri" panose="020F0502020204030204" pitchFamily="34" charset="0"/>
                    <a:cs typeface="Arial" panose="020B0604020202020204" pitchFamily="34" charset="0"/>
                  </a:rPr>
                  <a:t> </a:t>
                </a:r>
                <a:r>
                  <a:rPr lang="he-IL" sz="1100" kern="100" dirty="0">
                    <a:effectLst/>
                    <a:latin typeface="Calibri" panose="020F0502020204030204" pitchFamily="34" charset="0"/>
                    <a:ea typeface="Calibri" panose="020F0502020204030204" pitchFamily="34" charset="0"/>
                    <a:cs typeface="Arial" panose="020B0604020202020204" pitchFamily="34" charset="0"/>
                  </a:rPr>
                  <a:t>יצירת</a:t>
                </a:r>
              </a:p>
              <a:p>
                <a:pPr marL="0" marR="0">
                  <a:lnSpc>
                    <a:spcPct val="107000"/>
                  </a:lnSpc>
                  <a:spcBef>
                    <a:spcPts val="0"/>
                  </a:spcBef>
                  <a:spcAft>
                    <a:spcPts val="800"/>
                  </a:spcAft>
                </a:pPr>
                <a:r>
                  <a:rPr lang="en-US" sz="1100" kern="100" dirty="0">
                    <a:latin typeface="Calibri" panose="020F0502020204030204" pitchFamily="34" charset="0"/>
                    <a:ea typeface="Calibri" panose="020F0502020204030204" pitchFamily="34" charset="0"/>
                    <a:cs typeface="Arial" panose="020B0604020202020204" pitchFamily="34" charset="0"/>
                  </a:rPr>
                  <a:t>New ServerSocket()</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While(</a:t>
                </a:r>
                <a:r>
                  <a:rPr lang="en-US" sz="1100" kern="100" dirty="0" err="1">
                    <a:effectLst/>
                    <a:latin typeface="Calibri" panose="020F0502020204030204" pitchFamily="34" charset="0"/>
                    <a:ea typeface="Calibri" panose="020F0502020204030204" pitchFamily="34" charset="0"/>
                    <a:cs typeface="Arial" panose="020B0604020202020204" pitchFamily="34" charset="0"/>
                  </a:rPr>
                  <a:t>StopServer</a:t>
                </a:r>
                <a:r>
                  <a:rPr lang="en-US" sz="1100" kern="100" dirty="0">
                    <a:effectLst/>
                    <a:latin typeface="Calibri" panose="020F0502020204030204" pitchFamily="34" charset="0"/>
                    <a:ea typeface="Calibri" panose="020F0502020204030204" pitchFamily="34" charset="0"/>
                    <a:cs typeface="Arial" panose="020B0604020202020204" pitchFamily="34" charset="0"/>
                  </a:rPr>
                  <a:t>) {</a:t>
                </a:r>
              </a:p>
              <a:p>
                <a:pPr marL="0" marR="0" indent="457200">
                  <a:lnSpc>
                    <a:spcPct val="107000"/>
                  </a:lnSpc>
                  <a:spcBef>
                    <a:spcPts val="0"/>
                  </a:spcBef>
                  <a:spcAft>
                    <a:spcPts val="800"/>
                  </a:spcAft>
                </a:pPr>
                <a:r>
                  <a:rPr lang="en-US" sz="1200" b="1" kern="100" dirty="0" err="1">
                    <a:effectLst/>
                    <a:latin typeface="Calibri" panose="020F0502020204030204" pitchFamily="34" charset="0"/>
                    <a:ea typeface="Calibri" panose="020F0502020204030204" pitchFamily="34" charset="0"/>
                    <a:cs typeface="Arial" panose="020B0604020202020204" pitchFamily="34" charset="0"/>
                  </a:rPr>
                  <a:t>acceptThread</a:t>
                </a:r>
                <a:r>
                  <a:rPr lang="en-US" sz="1100" kern="100" dirty="0">
                    <a:effectLst/>
                    <a:latin typeface="Calibri" panose="020F0502020204030204" pitchFamily="34" charset="0"/>
                    <a:ea typeface="Calibri" panose="020F0502020204030204" pitchFamily="34" charset="0"/>
                    <a:cs typeface="Arial" panose="020B0604020202020204" pitchFamily="34" charset="0"/>
                  </a:rPr>
                  <a:t> {</a:t>
                </a:r>
              </a:p>
              <a:p>
                <a:pPr marL="457200" marR="0" indent="457200">
                  <a:lnSpc>
                    <a:spcPct val="107000"/>
                  </a:lnSpc>
                  <a:spcBef>
                    <a:spcPts val="0"/>
                  </a:spcBef>
                  <a:spcAft>
                    <a:spcPts val="800"/>
                  </a:spcAft>
                </a:pPr>
                <a:r>
                  <a:rPr lang="en-US" sz="1100" kern="100" dirty="0" err="1">
                    <a:effectLst/>
                    <a:latin typeface="Calibri" panose="020F0502020204030204" pitchFamily="34" charset="0"/>
                    <a:ea typeface="Calibri" panose="020F0502020204030204" pitchFamily="34" charset="0"/>
                    <a:cs typeface="Arial" panose="020B0604020202020204" pitchFamily="34" charset="0"/>
                  </a:rPr>
                  <a:t>serverSocket.accept</a:t>
                </a:r>
                <a:r>
                  <a:rPr lang="en-US" sz="1100" kern="100" dirty="0">
                    <a:effectLst/>
                    <a:latin typeface="Calibri" panose="020F0502020204030204" pitchFamily="34" charset="0"/>
                    <a:ea typeface="Calibri" panose="020F0502020204030204" pitchFamily="34" charset="0"/>
                    <a:cs typeface="Arial" panose="020B0604020202020204" pitchFamily="34" charset="0"/>
                  </a:rPr>
                  <a:t>()</a:t>
                </a:r>
              </a:p>
              <a:p>
                <a:pPr marL="457200" marR="0" indent="457200">
                  <a:lnSpc>
                    <a:spcPct val="107000"/>
                  </a:lnSpc>
                  <a:spcBef>
                    <a:spcPts val="0"/>
                  </a:spcBef>
                  <a:spcAft>
                    <a:spcPts val="800"/>
                  </a:spcAft>
                </a:pPr>
                <a:r>
                  <a:rPr lang="en-US" sz="1200" b="1" kern="100" dirty="0" err="1">
                    <a:effectLst/>
                    <a:latin typeface="Calibri" panose="020F0502020204030204" pitchFamily="34" charset="0"/>
                    <a:ea typeface="Calibri" panose="020F0502020204030204" pitchFamily="34" charset="0"/>
                    <a:cs typeface="Arial" panose="020B0604020202020204" pitchFamily="34" charset="0"/>
                  </a:rPr>
                  <a:t>SpecificClientHandlig</a:t>
                </a:r>
                <a:r>
                  <a:rPr lang="en-US" sz="1100" kern="100" dirty="0">
                    <a:effectLst/>
                    <a:latin typeface="Calibri" panose="020F0502020204030204" pitchFamily="34" charset="0"/>
                    <a:ea typeface="Calibri" panose="020F0502020204030204" pitchFamily="34" charset="0"/>
                    <a:cs typeface="Arial" panose="020B0604020202020204" pitchFamily="34" charset="0"/>
                  </a:rPr>
                  <a:t> Thread</a:t>
                </a:r>
                <a:r>
                  <a:rPr lang="he-IL" sz="1100" kern="100" dirty="0">
                    <a:effectLst/>
                    <a:latin typeface="Calibri" panose="020F0502020204030204" pitchFamily="34" charset="0"/>
                    <a:ea typeface="Calibri" panose="020F0502020204030204" pitchFamily="34" charset="0"/>
                    <a:cs typeface="Arial" panose="020B0604020202020204" pitchFamily="34" charset="0"/>
                  </a:rPr>
                  <a:t>} יצירת </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p>
                <a:pPr marL="1371600" marR="0">
                  <a:lnSpc>
                    <a:spcPct val="107000"/>
                  </a:lnSpc>
                  <a:spcBef>
                    <a:spcPts val="0"/>
                  </a:spcBef>
                  <a:spcAft>
                    <a:spcPts val="800"/>
                  </a:spcAft>
                </a:pPr>
                <a:r>
                  <a:rPr lang="he-IL" sz="1100" kern="100" dirty="0">
                    <a:effectLst/>
                    <a:latin typeface="Calibri" panose="020F0502020204030204" pitchFamily="34" charset="0"/>
                    <a:ea typeface="Calibri" panose="020F0502020204030204" pitchFamily="34" charset="0"/>
                    <a:cs typeface="Arial" panose="020B0604020202020204" pitchFamily="34" charset="0"/>
                  </a:rPr>
                  <a:t> האחראי על טיפול בלקוח</a:t>
                </a:r>
                <a:r>
                  <a:rPr lang="en-US" sz="1100" kern="100" dirty="0" err="1">
                    <a:effectLst/>
                    <a:latin typeface="Calibri" panose="020F0502020204030204" pitchFamily="34" charset="0"/>
                    <a:ea typeface="Calibri" panose="020F0502020204030204" pitchFamily="34" charset="0"/>
                    <a:cs typeface="Arial" panose="020B0604020202020204" pitchFamily="34" charset="0"/>
                  </a:rPr>
                  <a:t>handelClient</a:t>
                </a:r>
                <a:r>
                  <a:rPr lang="he-IL" sz="1100" kern="100" dirty="0">
                    <a:effectLst/>
                    <a:latin typeface="Calibri" panose="020F0502020204030204" pitchFamily="34" charset="0"/>
                    <a:ea typeface="Calibri" panose="020F0502020204030204" pitchFamily="34" charset="0"/>
                    <a:cs typeface="Arial" panose="020B0604020202020204" pitchFamily="34" charset="0"/>
                  </a:rPr>
                  <a:t>קריאה לפונקציה </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p>
                <a:pPr marL="914400" marR="0">
                  <a:lnSpc>
                    <a:spcPct val="107000"/>
                  </a:lnSpc>
                  <a:spcBef>
                    <a:spcPts val="0"/>
                  </a:spcBef>
                  <a:spcAft>
                    <a:spcPts val="800"/>
                  </a:spcAft>
                </a:pPr>
                <a:r>
                  <a:rPr lang="he-IL" sz="1100" kern="100" dirty="0">
                    <a:effectLst/>
                    <a:latin typeface="Calibri" panose="020F0502020204030204" pitchFamily="34" charset="0"/>
                    <a:ea typeface="Calibri" panose="020F0502020204030204" pitchFamily="34" charset="0"/>
                    <a:cs typeface="Arial" panose="020B0604020202020204" pitchFamily="34" charset="0"/>
                  </a:rPr>
                  <a:t>{</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p>
                <a:pPr marL="457200" marR="0" indent="457200">
                  <a:lnSpc>
                    <a:spcPct val="107000"/>
                  </a:lnSpc>
                  <a:spcBef>
                    <a:spcPts val="0"/>
                  </a:spcBef>
                  <a:spcAft>
                    <a:spcPts val="800"/>
                  </a:spcAft>
                </a:pPr>
                <a:r>
                  <a:rPr lang="en-US" sz="1100" kern="100" dirty="0" err="1">
                    <a:effectLst/>
                    <a:latin typeface="Calibri" panose="020F0502020204030204" pitchFamily="34" charset="0"/>
                    <a:ea typeface="Calibri" panose="020F0502020204030204" pitchFamily="34" charset="0"/>
                    <a:cs typeface="Arial" panose="020B0604020202020204" pitchFamily="34" charset="0"/>
                  </a:rPr>
                  <a:t>clientPool.</a:t>
                </a:r>
                <a:r>
                  <a:rPr lang="en-US" sz="1100" b="1" kern="100" dirty="0" err="1">
                    <a:effectLst/>
                    <a:latin typeface="Calibri" panose="020F0502020204030204" pitchFamily="34" charset="0"/>
                    <a:ea typeface="Calibri" panose="020F0502020204030204" pitchFamily="34" charset="0"/>
                    <a:cs typeface="Arial" panose="020B0604020202020204" pitchFamily="34" charset="0"/>
                  </a:rPr>
                  <a:t>execute</a:t>
                </a:r>
                <a:r>
                  <a:rPr lang="en-US" sz="1100" kern="100" dirty="0">
                    <a:effectLst/>
                    <a:latin typeface="Calibri" panose="020F0502020204030204" pitchFamily="34" charset="0"/>
                    <a:ea typeface="Calibri" panose="020F0502020204030204" pitchFamily="34" charset="0"/>
                    <a:cs typeface="Arial" panose="020B0604020202020204" pitchFamily="34" charset="0"/>
                  </a:rPr>
                  <a:t>(</a:t>
                </a:r>
                <a:r>
                  <a:rPr lang="en-US" sz="1100" kern="100" dirty="0" err="1">
                    <a:effectLst/>
                    <a:latin typeface="Calibri" panose="020F0502020204030204" pitchFamily="34" charset="0"/>
                    <a:ea typeface="Calibri" panose="020F0502020204030204" pitchFamily="34" charset="0"/>
                    <a:cs typeface="Arial" panose="020B0604020202020204" pitchFamily="34" charset="0"/>
                  </a:rPr>
                  <a:t>specificClientHandling</a:t>
                </a:r>
                <a:r>
                  <a:rPr lang="en-US" sz="1100" kern="100" dirty="0">
                    <a:effectLst/>
                    <a:latin typeface="Calibri" panose="020F0502020204030204" pitchFamily="34" charset="0"/>
                    <a:ea typeface="Calibri" panose="020F0502020204030204" pitchFamily="34" charset="0"/>
                    <a:cs typeface="Arial" panose="020B0604020202020204" pitchFamily="34" charset="0"/>
                  </a:rPr>
                  <a:t>)</a:t>
                </a:r>
              </a:p>
              <a:p>
                <a:pPr marL="0" marR="0">
                  <a:lnSpc>
                    <a:spcPct val="107000"/>
                  </a:lnSpc>
                  <a:spcBef>
                    <a:spcPts val="0"/>
                  </a:spcBef>
                  <a:spcAft>
                    <a:spcPts val="80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              		}</a:t>
                </a:r>
              </a:p>
              <a:p>
                <a:pPr marL="457200" marR="0" indent="457200">
                  <a:lnSpc>
                    <a:spcPct val="107000"/>
                  </a:lnSpc>
                  <a:spcBef>
                    <a:spcPts val="0"/>
                  </a:spcBef>
                  <a:spcAft>
                    <a:spcPts val="800"/>
                  </a:spcAft>
                </a:pPr>
                <a:r>
                  <a:rPr lang="en-US" sz="1100" b="1" kern="100" dirty="0">
                    <a:effectLst/>
                    <a:latin typeface="Calibri" panose="020F0502020204030204" pitchFamily="34" charset="0"/>
                    <a:ea typeface="Calibri" panose="020F0502020204030204" pitchFamily="34" charset="0"/>
                    <a:cs typeface="Arial" panose="020B0604020202020204" pitchFamily="34" charset="0"/>
                  </a:rPr>
                  <a:t>New Thread(</a:t>
                </a:r>
                <a:r>
                  <a:rPr lang="en-US" sz="1100" b="1" kern="100" dirty="0" err="1">
                    <a:effectLst/>
                    <a:latin typeface="Calibri" panose="020F0502020204030204" pitchFamily="34" charset="0"/>
                    <a:ea typeface="Calibri" panose="020F0502020204030204" pitchFamily="34" charset="0"/>
                    <a:cs typeface="Arial" panose="020B0604020202020204" pitchFamily="34" charset="0"/>
                  </a:rPr>
                  <a:t>acceptThrea</a:t>
                </a:r>
                <a:r>
                  <a:rPr lang="en-US" sz="1100" b="1" kern="100" dirty="0">
                    <a:effectLst/>
                    <a:latin typeface="Calibri" panose="020F0502020204030204" pitchFamily="34" charset="0"/>
                    <a:ea typeface="Calibri" panose="020F0502020204030204" pitchFamily="34" charset="0"/>
                    <a:cs typeface="Arial" panose="020B0604020202020204" pitchFamily="34" charset="0"/>
                  </a:rPr>
                  <a:t>).start()</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p>
                <a:pPr marL="0" marR="0" indent="457200">
                  <a:lnSpc>
                    <a:spcPct val="107000"/>
                  </a:lnSpc>
                  <a:spcBef>
                    <a:spcPts val="0"/>
                  </a:spcBef>
                  <a:spcAft>
                    <a:spcPts val="80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 </a:t>
                </a:r>
                <a:r>
                  <a:rPr lang="en-US" sz="1100" b="1" kern="100" dirty="0">
                    <a:effectLst/>
                    <a:latin typeface="Calibri" panose="020F0502020204030204" pitchFamily="34" charset="0"/>
                    <a:ea typeface="Calibri" panose="020F0502020204030204" pitchFamily="34" charset="0"/>
                    <a:cs typeface="Arial" panose="020B0604020202020204" pitchFamily="34" charset="0"/>
                  </a:rPr>
                  <a:t>end of iteration.</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a:t>
                </a:r>
              </a:p>
              <a:p>
                <a:pPr marL="0" marR="0">
                  <a:lnSpc>
                    <a:spcPct val="107000"/>
                  </a:lnSpc>
                  <a:spcBef>
                    <a:spcPts val="0"/>
                  </a:spcBef>
                  <a:spcAft>
                    <a:spcPts val="80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New Thread(</a:t>
                </a:r>
                <a:r>
                  <a:rPr lang="en-US" sz="1100" kern="100" dirty="0" err="1">
                    <a:effectLst/>
                    <a:latin typeface="Calibri" panose="020F0502020204030204" pitchFamily="34" charset="0"/>
                    <a:ea typeface="Calibri" panose="020F0502020204030204" pitchFamily="34" charset="0"/>
                    <a:cs typeface="Arial" panose="020B0604020202020204" pitchFamily="34" charset="0"/>
                  </a:rPr>
                  <a:t>clientHandling</a:t>
                </a:r>
                <a:r>
                  <a:rPr lang="en-US" sz="1100" kern="100" dirty="0">
                    <a:effectLst/>
                    <a:latin typeface="Calibri" panose="020F0502020204030204" pitchFamily="34" charset="0"/>
                    <a:ea typeface="Calibri" panose="020F0502020204030204" pitchFamily="34" charset="0"/>
                    <a:cs typeface="Arial" panose="020B0604020202020204" pitchFamily="34" charset="0"/>
                  </a:rPr>
                  <a:t>).start()</a:t>
                </a:r>
              </a:p>
              <a:p>
                <a:pPr marL="0" marR="0">
                  <a:lnSpc>
                    <a:spcPct val="107000"/>
                  </a:lnSpc>
                  <a:spcBef>
                    <a:spcPts val="0"/>
                  </a:spcBef>
                  <a:spcAft>
                    <a:spcPts val="80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a:t>
                </a:r>
              </a:p>
              <a:p>
                <a:pPr marL="0" marR="0">
                  <a:lnSpc>
                    <a:spcPct val="107000"/>
                  </a:lnSpc>
                  <a:spcBef>
                    <a:spcPts val="0"/>
                  </a:spcBef>
                  <a:spcAft>
                    <a:spcPts val="80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a:t>
                </a:r>
              </a:p>
              <a:p>
                <a:pPr marL="0" marR="0">
                  <a:lnSpc>
                    <a:spcPct val="107000"/>
                  </a:lnSpc>
                  <a:spcBef>
                    <a:spcPts val="0"/>
                  </a:spcBef>
                  <a:spcAft>
                    <a:spcPts val="80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a:t>
                </a:r>
              </a:p>
            </p:txBody>
          </p:sp>
        </p:grpSp>
        <p:grpSp>
          <p:nvGrpSpPr>
            <p:cNvPr id="8" name="קבוצה 7">
              <a:extLst>
                <a:ext uri="{FF2B5EF4-FFF2-40B4-BE49-F238E27FC236}">
                  <a16:creationId xmlns:a16="http://schemas.microsoft.com/office/drawing/2014/main" id="{6FF07726-BB37-DCBA-33AE-587CA436F58B}"/>
                </a:ext>
              </a:extLst>
            </p:cNvPr>
            <p:cNvGrpSpPr/>
            <p:nvPr/>
          </p:nvGrpSpPr>
          <p:grpSpPr>
            <a:xfrm>
              <a:off x="0" y="3035301"/>
              <a:ext cx="7272596" cy="2319442"/>
              <a:chOff x="0" y="12701"/>
              <a:chExt cx="7272596" cy="2319442"/>
            </a:xfrm>
          </p:grpSpPr>
          <p:grpSp>
            <p:nvGrpSpPr>
              <p:cNvPr id="9" name="קבוצה 8">
                <a:extLst>
                  <a:ext uri="{FF2B5EF4-FFF2-40B4-BE49-F238E27FC236}">
                    <a16:creationId xmlns:a16="http://schemas.microsoft.com/office/drawing/2014/main" id="{284955FC-A608-7B26-DF80-0DD50B2BE494}"/>
                  </a:ext>
                </a:extLst>
              </p:cNvPr>
              <p:cNvGrpSpPr/>
              <p:nvPr/>
            </p:nvGrpSpPr>
            <p:grpSpPr>
              <a:xfrm>
                <a:off x="5935293" y="1625600"/>
                <a:ext cx="1337303" cy="365760"/>
                <a:chOff x="177986" y="0"/>
                <a:chExt cx="1337522" cy="365760"/>
              </a:xfrm>
            </p:grpSpPr>
            <p:sp>
              <p:nvSpPr>
                <p:cNvPr id="29" name="מלבן 28">
                  <a:extLst>
                    <a:ext uri="{FF2B5EF4-FFF2-40B4-BE49-F238E27FC236}">
                      <a16:creationId xmlns:a16="http://schemas.microsoft.com/office/drawing/2014/main" id="{745D4FA5-2D42-C1E4-35AB-08B264CAED0D}"/>
                    </a:ext>
                  </a:extLst>
                </p:cNvPr>
                <p:cNvSpPr/>
                <p:nvPr/>
              </p:nvSpPr>
              <p:spPr>
                <a:xfrm>
                  <a:off x="177986" y="0"/>
                  <a:ext cx="1337522" cy="365760"/>
                </a:xfrm>
                <a:prstGeom prst="rect">
                  <a:avLst/>
                </a:prstGeom>
                <a:solidFill>
                  <a:srgbClr val="000000">
                    <a:alpha val="5000"/>
                  </a:srgbClr>
                </a:solidFill>
                <a:ln w="1800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0" name="תיבת טקסט 2">
                  <a:extLst>
                    <a:ext uri="{FF2B5EF4-FFF2-40B4-BE49-F238E27FC236}">
                      <a16:creationId xmlns:a16="http://schemas.microsoft.com/office/drawing/2014/main" id="{1C371B3D-6687-3C47-55B4-77B395796544}"/>
                    </a:ext>
                  </a:extLst>
                </p:cNvPr>
                <p:cNvSpPr txBox="1">
                  <a:spLocks noChangeArrowheads="1"/>
                </p:cNvSpPr>
                <p:nvPr/>
              </p:nvSpPr>
              <p:spPr bwMode="auto">
                <a:xfrm flipH="1">
                  <a:off x="237145" y="26460"/>
                  <a:ext cx="1219200" cy="32131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en-US" sz="1100" b="1" kern="100">
                      <a:effectLst/>
                      <a:latin typeface="Calibri" panose="020F0502020204030204" pitchFamily="34" charset="0"/>
                      <a:ea typeface="Calibri" panose="020F0502020204030204" pitchFamily="34" charset="0"/>
                      <a:cs typeface="Arial" panose="020B0604020202020204" pitchFamily="34" charset="0"/>
                    </a:rPr>
                    <a:t>acceptThread</a:t>
                  </a:r>
                  <a:endParaRPr lang="en-US" sz="1100" kern="100">
                    <a:effectLst/>
                    <a:latin typeface="Calibri" panose="020F0502020204030204" pitchFamily="34" charset="0"/>
                    <a:ea typeface="Calibri" panose="020F0502020204030204" pitchFamily="34" charset="0"/>
                    <a:cs typeface="Arial" panose="020B0604020202020204" pitchFamily="34" charset="0"/>
                  </a:endParaRPr>
                </a:p>
              </p:txBody>
            </p:sp>
          </p:grpSp>
          <p:grpSp>
            <p:nvGrpSpPr>
              <p:cNvPr id="10" name="קבוצה 9">
                <a:extLst>
                  <a:ext uri="{FF2B5EF4-FFF2-40B4-BE49-F238E27FC236}">
                    <a16:creationId xmlns:a16="http://schemas.microsoft.com/office/drawing/2014/main" id="{1E9D5425-0E14-BB9B-8BD8-7B78E3EC836C}"/>
                  </a:ext>
                </a:extLst>
              </p:cNvPr>
              <p:cNvGrpSpPr/>
              <p:nvPr/>
            </p:nvGrpSpPr>
            <p:grpSpPr>
              <a:xfrm>
                <a:off x="0" y="12701"/>
                <a:ext cx="6663172" cy="2319442"/>
                <a:chOff x="0" y="12701"/>
                <a:chExt cx="6663172" cy="2319442"/>
              </a:xfrm>
            </p:grpSpPr>
            <p:grpSp>
              <p:nvGrpSpPr>
                <p:cNvPr id="11" name="קבוצה 10">
                  <a:extLst>
                    <a:ext uri="{FF2B5EF4-FFF2-40B4-BE49-F238E27FC236}">
                      <a16:creationId xmlns:a16="http://schemas.microsoft.com/office/drawing/2014/main" id="{1DC2A766-6189-CE90-4D84-1B9E0CAFD909}"/>
                    </a:ext>
                  </a:extLst>
                </p:cNvPr>
                <p:cNvGrpSpPr/>
                <p:nvPr/>
              </p:nvGrpSpPr>
              <p:grpSpPr>
                <a:xfrm>
                  <a:off x="624417" y="12701"/>
                  <a:ext cx="2027135" cy="1468973"/>
                  <a:chOff x="0" y="1"/>
                  <a:chExt cx="2774315" cy="2527391"/>
                </a:xfrm>
              </p:grpSpPr>
              <p:sp>
                <p:nvSpPr>
                  <p:cNvPr id="27" name="משולש שווה-שוקיים 26">
                    <a:extLst>
                      <a:ext uri="{FF2B5EF4-FFF2-40B4-BE49-F238E27FC236}">
                        <a16:creationId xmlns:a16="http://schemas.microsoft.com/office/drawing/2014/main" id="{00F29894-B148-397B-D9E3-CA7CC7ABFB5D}"/>
                      </a:ext>
                    </a:extLst>
                  </p:cNvPr>
                  <p:cNvSpPr/>
                  <p:nvPr/>
                </p:nvSpPr>
                <p:spPr>
                  <a:xfrm rot="11051489">
                    <a:off x="0" y="2347383"/>
                    <a:ext cx="178639" cy="180009"/>
                  </a:xfrm>
                  <a:prstGeom prst="triangle">
                    <a:avLst/>
                  </a:prstGeom>
                  <a:solidFill>
                    <a:srgbClr val="000000">
                      <a:alpha val="5000"/>
                    </a:srgbClr>
                  </a:solidFill>
                  <a:ln w="1800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28" name="מחבר: מעוקל 27">
                    <a:extLst>
                      <a:ext uri="{FF2B5EF4-FFF2-40B4-BE49-F238E27FC236}">
                        <a16:creationId xmlns:a16="http://schemas.microsoft.com/office/drawing/2014/main" id="{A57FC650-B4D7-9518-34B6-04C283C08E84}"/>
                      </a:ext>
                    </a:extLst>
                  </p:cNvPr>
                  <p:cNvCxnSpPr>
                    <a:cxnSpLocks/>
                  </p:cNvCxnSpPr>
                  <p:nvPr/>
                </p:nvCxnSpPr>
                <p:spPr>
                  <a:xfrm rot="10800000" flipV="1">
                    <a:off x="95250" y="1"/>
                    <a:ext cx="2679065" cy="2339976"/>
                  </a:xfrm>
                  <a:prstGeom prst="curvedConnector2">
                    <a:avLst/>
                  </a:prstGeom>
                  <a:solidFill>
                    <a:srgbClr val="000000">
                      <a:alpha val="5000"/>
                    </a:srgbClr>
                  </a:solidFill>
                  <a:ln w="18000">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2" name="קבוצה 11">
                  <a:extLst>
                    <a:ext uri="{FF2B5EF4-FFF2-40B4-BE49-F238E27FC236}">
                      <a16:creationId xmlns:a16="http://schemas.microsoft.com/office/drawing/2014/main" id="{33E08733-4208-8BFA-AC2F-6EEC2A8E29BF}"/>
                    </a:ext>
                  </a:extLst>
                </p:cNvPr>
                <p:cNvGrpSpPr/>
                <p:nvPr/>
              </p:nvGrpSpPr>
              <p:grpSpPr>
                <a:xfrm>
                  <a:off x="0" y="1617133"/>
                  <a:ext cx="1337310" cy="365760"/>
                  <a:chOff x="0" y="0"/>
                  <a:chExt cx="1337522" cy="365760"/>
                </a:xfrm>
              </p:grpSpPr>
              <p:sp>
                <p:nvSpPr>
                  <p:cNvPr id="25" name="מלבן 24">
                    <a:extLst>
                      <a:ext uri="{FF2B5EF4-FFF2-40B4-BE49-F238E27FC236}">
                        <a16:creationId xmlns:a16="http://schemas.microsoft.com/office/drawing/2014/main" id="{016651A2-4722-ADCB-36A0-4AC52B2E5695}"/>
                      </a:ext>
                    </a:extLst>
                  </p:cNvPr>
                  <p:cNvSpPr/>
                  <p:nvPr/>
                </p:nvSpPr>
                <p:spPr>
                  <a:xfrm>
                    <a:off x="0" y="0"/>
                    <a:ext cx="1337522" cy="365760"/>
                  </a:xfrm>
                  <a:prstGeom prst="rect">
                    <a:avLst/>
                  </a:prstGeom>
                  <a:solidFill>
                    <a:srgbClr val="000000">
                      <a:alpha val="5000"/>
                    </a:srgbClr>
                  </a:solidFill>
                  <a:ln w="1800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6" name="תיבת טקסט 2">
                    <a:extLst>
                      <a:ext uri="{FF2B5EF4-FFF2-40B4-BE49-F238E27FC236}">
                        <a16:creationId xmlns:a16="http://schemas.microsoft.com/office/drawing/2014/main" id="{A75448FA-DA7B-086D-1907-AD7D3F1BEDE0}"/>
                      </a:ext>
                    </a:extLst>
                  </p:cNvPr>
                  <p:cNvSpPr txBox="1">
                    <a:spLocks noChangeArrowheads="1"/>
                  </p:cNvSpPr>
                  <p:nvPr/>
                </p:nvSpPr>
                <p:spPr bwMode="auto">
                  <a:xfrm flipH="1">
                    <a:off x="55033" y="21166"/>
                    <a:ext cx="1219200" cy="32131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en-US" sz="1100" b="1" kern="100">
                        <a:effectLst/>
                        <a:latin typeface="Calibri" panose="020F0502020204030204" pitchFamily="34" charset="0"/>
                        <a:ea typeface="Calibri" panose="020F0502020204030204" pitchFamily="34" charset="0"/>
                        <a:cs typeface="Arial" panose="020B0604020202020204" pitchFamily="34" charset="0"/>
                      </a:rPr>
                      <a:t>acceptThread</a:t>
                    </a:r>
                    <a:endParaRPr lang="en-US" sz="1100" kern="100">
                      <a:effectLst/>
                      <a:latin typeface="Calibri" panose="020F0502020204030204" pitchFamily="34" charset="0"/>
                      <a:ea typeface="Calibri" panose="020F0502020204030204" pitchFamily="34" charset="0"/>
                      <a:cs typeface="Arial" panose="020B0604020202020204" pitchFamily="34" charset="0"/>
                    </a:endParaRPr>
                  </a:p>
                </p:txBody>
              </p:sp>
            </p:grpSp>
            <p:cxnSp>
              <p:nvCxnSpPr>
                <p:cNvPr id="13" name="מחבר: מעוקל 12">
                  <a:extLst>
                    <a:ext uri="{FF2B5EF4-FFF2-40B4-BE49-F238E27FC236}">
                      <a16:creationId xmlns:a16="http://schemas.microsoft.com/office/drawing/2014/main" id="{214B10E2-36F9-AB49-CEE8-AAABA35FBBD8}"/>
                    </a:ext>
                  </a:extLst>
                </p:cNvPr>
                <p:cNvCxnSpPr>
                  <a:cxnSpLocks/>
                </p:cNvCxnSpPr>
                <p:nvPr/>
              </p:nvCxnSpPr>
              <p:spPr>
                <a:xfrm>
                  <a:off x="4945606" y="208803"/>
                  <a:ext cx="365760" cy="1280160"/>
                </a:xfrm>
                <a:prstGeom prst="curvedConnector2">
                  <a:avLst/>
                </a:prstGeom>
                <a:solidFill>
                  <a:srgbClr val="000000">
                    <a:alpha val="5000"/>
                  </a:srgbClr>
                </a:solidFill>
                <a:ln w="18000">
                  <a:solidFill>
                    <a:srgbClr val="000000"/>
                  </a:solidFill>
                </a:ln>
              </p:spPr>
              <p:style>
                <a:lnRef idx="1">
                  <a:schemeClr val="accent1"/>
                </a:lnRef>
                <a:fillRef idx="0">
                  <a:schemeClr val="accent1"/>
                </a:fillRef>
                <a:effectRef idx="0">
                  <a:schemeClr val="accent1"/>
                </a:effectRef>
                <a:fontRef idx="minor">
                  <a:schemeClr val="tx1"/>
                </a:fontRef>
              </p:style>
            </p:cxnSp>
            <p:sp>
              <p:nvSpPr>
                <p:cNvPr id="15" name="משולש שווה-שוקיים 14">
                  <a:extLst>
                    <a:ext uri="{FF2B5EF4-FFF2-40B4-BE49-F238E27FC236}">
                      <a16:creationId xmlns:a16="http://schemas.microsoft.com/office/drawing/2014/main" id="{1689362D-6C84-4919-D121-963292A700B1}"/>
                    </a:ext>
                  </a:extLst>
                </p:cNvPr>
                <p:cNvSpPr/>
                <p:nvPr/>
              </p:nvSpPr>
              <p:spPr>
                <a:xfrm rot="11051489">
                  <a:off x="6319426" y="1411775"/>
                  <a:ext cx="130175" cy="104140"/>
                </a:xfrm>
                <a:prstGeom prst="triangle">
                  <a:avLst/>
                </a:prstGeom>
                <a:solidFill>
                  <a:srgbClr val="000000">
                    <a:alpha val="5000"/>
                  </a:srgbClr>
                </a:solidFill>
                <a:ln w="1800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6" name="משולש שווה-שוקיים 15">
                  <a:extLst>
                    <a:ext uri="{FF2B5EF4-FFF2-40B4-BE49-F238E27FC236}">
                      <a16:creationId xmlns:a16="http://schemas.microsoft.com/office/drawing/2014/main" id="{8EE4BF13-CE20-BA79-1999-06D43CD48AA1}"/>
                    </a:ext>
                  </a:extLst>
                </p:cNvPr>
                <p:cNvSpPr/>
                <p:nvPr/>
              </p:nvSpPr>
              <p:spPr>
                <a:xfrm rot="11051489">
                  <a:off x="5239823" y="1489387"/>
                  <a:ext cx="130514" cy="104610"/>
                </a:xfrm>
                <a:prstGeom prst="triangle">
                  <a:avLst/>
                </a:prstGeom>
                <a:solidFill>
                  <a:srgbClr val="000000">
                    <a:alpha val="5000"/>
                  </a:srgbClr>
                </a:solidFill>
                <a:ln w="1800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17" name="קבוצה 16">
                  <a:extLst>
                    <a:ext uri="{FF2B5EF4-FFF2-40B4-BE49-F238E27FC236}">
                      <a16:creationId xmlns:a16="http://schemas.microsoft.com/office/drawing/2014/main" id="{20EE5528-421C-4327-4B53-D1A3DDFE79BC}"/>
                    </a:ext>
                  </a:extLst>
                </p:cNvPr>
                <p:cNvGrpSpPr/>
                <p:nvPr/>
              </p:nvGrpSpPr>
              <p:grpSpPr>
                <a:xfrm>
                  <a:off x="4437818" y="1629833"/>
                  <a:ext cx="1337303" cy="365760"/>
                  <a:chOff x="187590" y="0"/>
                  <a:chExt cx="1337522" cy="365760"/>
                </a:xfrm>
              </p:grpSpPr>
              <p:sp>
                <p:nvSpPr>
                  <p:cNvPr id="23" name="מלבן 22">
                    <a:extLst>
                      <a:ext uri="{FF2B5EF4-FFF2-40B4-BE49-F238E27FC236}">
                        <a16:creationId xmlns:a16="http://schemas.microsoft.com/office/drawing/2014/main" id="{E4BF5080-8B01-8212-9276-9E85346FF033}"/>
                      </a:ext>
                    </a:extLst>
                  </p:cNvPr>
                  <p:cNvSpPr/>
                  <p:nvPr/>
                </p:nvSpPr>
                <p:spPr>
                  <a:xfrm>
                    <a:off x="187590" y="0"/>
                    <a:ext cx="1337522" cy="365760"/>
                  </a:xfrm>
                  <a:prstGeom prst="rect">
                    <a:avLst/>
                  </a:prstGeom>
                  <a:solidFill>
                    <a:srgbClr val="000000">
                      <a:alpha val="5000"/>
                    </a:srgbClr>
                  </a:solidFill>
                  <a:ln w="1800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4" name="תיבת טקסט 2">
                    <a:extLst>
                      <a:ext uri="{FF2B5EF4-FFF2-40B4-BE49-F238E27FC236}">
                        <a16:creationId xmlns:a16="http://schemas.microsoft.com/office/drawing/2014/main" id="{679875A7-69D1-E2A7-4B53-F14762823E35}"/>
                      </a:ext>
                    </a:extLst>
                  </p:cNvPr>
                  <p:cNvSpPr txBox="1">
                    <a:spLocks noChangeArrowheads="1"/>
                  </p:cNvSpPr>
                  <p:nvPr/>
                </p:nvSpPr>
                <p:spPr bwMode="auto">
                  <a:xfrm flipH="1">
                    <a:off x="232320" y="22226"/>
                    <a:ext cx="1219200" cy="32131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en-US" sz="1100" b="1" kern="100" dirty="0" err="1">
                        <a:effectLst/>
                        <a:latin typeface="Calibri" panose="020F0502020204030204" pitchFamily="34" charset="0"/>
                        <a:ea typeface="Calibri" panose="020F0502020204030204" pitchFamily="34" charset="0"/>
                        <a:cs typeface="Arial" panose="020B0604020202020204" pitchFamily="34" charset="0"/>
                      </a:rPr>
                      <a:t>acceptThread</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grpSp>
            <p:sp>
              <p:nvSpPr>
                <p:cNvPr id="18" name="תיבת טקסט 2">
                  <a:extLst>
                    <a:ext uri="{FF2B5EF4-FFF2-40B4-BE49-F238E27FC236}">
                      <a16:creationId xmlns:a16="http://schemas.microsoft.com/office/drawing/2014/main" id="{E08EBB03-25C3-7A91-258E-A5BB1877111B}"/>
                    </a:ext>
                  </a:extLst>
                </p:cNvPr>
                <p:cNvSpPr txBox="1">
                  <a:spLocks noChangeArrowheads="1"/>
                </p:cNvSpPr>
                <p:nvPr/>
              </p:nvSpPr>
              <p:spPr bwMode="auto">
                <a:xfrm flipH="1">
                  <a:off x="1464733" y="1617133"/>
                  <a:ext cx="2607310" cy="38925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400" b="1" kern="100">
                      <a:effectLst/>
                      <a:latin typeface="Calibri" panose="020F0502020204030204" pitchFamily="34" charset="0"/>
                      <a:ea typeface="Calibri" panose="020F0502020204030204" pitchFamily="34" charset="0"/>
                      <a:cs typeface="Arial" panose="020B0604020202020204" pitchFamily="34" charset="0"/>
                    </a:rPr>
                    <a:t>.       .       .       .       .       .       .      .  </a:t>
                  </a:r>
                  <a:endParaRPr lang="en-US" sz="1100" kern="100">
                    <a:effectLst/>
                    <a:latin typeface="Calibri" panose="020F0502020204030204" pitchFamily="34" charset="0"/>
                    <a:ea typeface="Calibri" panose="020F0502020204030204" pitchFamily="34" charset="0"/>
                    <a:cs typeface="Arial" panose="020B0604020202020204" pitchFamily="34" charset="0"/>
                  </a:endParaRPr>
                </a:p>
              </p:txBody>
            </p:sp>
            <p:sp>
              <p:nvSpPr>
                <p:cNvPr id="19" name="תיבת טקסט 2">
                  <a:extLst>
                    <a:ext uri="{FF2B5EF4-FFF2-40B4-BE49-F238E27FC236}">
                      <a16:creationId xmlns:a16="http://schemas.microsoft.com/office/drawing/2014/main" id="{66209B2D-ECDB-0F01-ADEE-A3A5430FCC46}"/>
                    </a:ext>
                  </a:extLst>
                </p:cNvPr>
                <p:cNvSpPr txBox="1">
                  <a:spLocks noChangeArrowheads="1"/>
                </p:cNvSpPr>
                <p:nvPr/>
              </p:nvSpPr>
              <p:spPr bwMode="auto">
                <a:xfrm flipH="1">
                  <a:off x="139699" y="2061633"/>
                  <a:ext cx="1014116" cy="27051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en-US" sz="1100" b="1" kern="100" dirty="0">
                      <a:effectLst/>
                      <a:latin typeface="Calibri" panose="020F0502020204030204" pitchFamily="34" charset="0"/>
                      <a:ea typeface="Calibri" panose="020F0502020204030204" pitchFamily="34" charset="0"/>
                      <a:cs typeface="Arial" panose="020B0604020202020204" pitchFamily="34" charset="0"/>
                    </a:rPr>
                    <a:t>Iteration 1</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0" name="תיבת טקסט 2">
                  <a:extLst>
                    <a:ext uri="{FF2B5EF4-FFF2-40B4-BE49-F238E27FC236}">
                      <a16:creationId xmlns:a16="http://schemas.microsoft.com/office/drawing/2014/main" id="{B5A1EBC0-BF76-FEDF-B1B0-86DCEF15C54A}"/>
                    </a:ext>
                  </a:extLst>
                </p:cNvPr>
                <p:cNvSpPr txBox="1">
                  <a:spLocks noChangeArrowheads="1"/>
                </p:cNvSpPr>
                <p:nvPr/>
              </p:nvSpPr>
              <p:spPr bwMode="auto">
                <a:xfrm flipH="1">
                  <a:off x="1896533" y="2061633"/>
                  <a:ext cx="1515110" cy="27051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en-US" sz="1100" b="1" kern="100">
                      <a:effectLst/>
                      <a:latin typeface="Calibri" panose="020F0502020204030204" pitchFamily="34" charset="0"/>
                      <a:ea typeface="Calibri" panose="020F0502020204030204" pitchFamily="34" charset="0"/>
                      <a:cs typeface="Arial" panose="020B0604020202020204" pitchFamily="34" charset="0"/>
                    </a:rPr>
                    <a:t>Iteration 2, 3, …</a:t>
                  </a:r>
                  <a:endParaRPr lang="en-US" sz="1100" kern="100">
                    <a:effectLst/>
                    <a:latin typeface="Calibri" panose="020F0502020204030204" pitchFamily="34" charset="0"/>
                    <a:ea typeface="Calibri" panose="020F0502020204030204" pitchFamily="34" charset="0"/>
                    <a:cs typeface="Arial" panose="020B0604020202020204" pitchFamily="34" charset="0"/>
                  </a:endParaRPr>
                </a:p>
              </p:txBody>
            </p:sp>
            <p:sp>
              <p:nvSpPr>
                <p:cNvPr id="21" name="תיבת טקסט 2">
                  <a:extLst>
                    <a:ext uri="{FF2B5EF4-FFF2-40B4-BE49-F238E27FC236}">
                      <a16:creationId xmlns:a16="http://schemas.microsoft.com/office/drawing/2014/main" id="{D75C34C4-C419-2D92-FA24-6C9A1A42BE8C}"/>
                    </a:ext>
                  </a:extLst>
                </p:cNvPr>
                <p:cNvSpPr txBox="1">
                  <a:spLocks noChangeArrowheads="1"/>
                </p:cNvSpPr>
                <p:nvPr/>
              </p:nvSpPr>
              <p:spPr bwMode="auto">
                <a:xfrm flipH="1">
                  <a:off x="4909433" y="2044700"/>
                  <a:ext cx="300354" cy="27051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en-US" sz="1100" b="1" kern="100">
                      <a:effectLst/>
                      <a:latin typeface="Calibri" panose="020F0502020204030204" pitchFamily="34" charset="0"/>
                      <a:ea typeface="Calibri" panose="020F0502020204030204" pitchFamily="34" charset="0"/>
                      <a:cs typeface="Arial" panose="020B0604020202020204" pitchFamily="34" charset="0"/>
                    </a:rPr>
                    <a:t>. </a:t>
                  </a:r>
                  <a:endParaRPr lang="en-US" sz="1100" kern="100">
                    <a:effectLst/>
                    <a:latin typeface="Calibri" panose="020F0502020204030204" pitchFamily="34" charset="0"/>
                    <a:ea typeface="Calibri" panose="020F0502020204030204" pitchFamily="34" charset="0"/>
                    <a:cs typeface="Arial" panose="020B0604020202020204" pitchFamily="34" charset="0"/>
                  </a:endParaRPr>
                </a:p>
              </p:txBody>
            </p:sp>
            <p:sp>
              <p:nvSpPr>
                <p:cNvPr id="22" name="תיבת טקסט 2">
                  <a:extLst>
                    <a:ext uri="{FF2B5EF4-FFF2-40B4-BE49-F238E27FC236}">
                      <a16:creationId xmlns:a16="http://schemas.microsoft.com/office/drawing/2014/main" id="{E86CC280-5E6F-85AE-D195-E7A86469AC30}"/>
                    </a:ext>
                  </a:extLst>
                </p:cNvPr>
                <p:cNvSpPr txBox="1">
                  <a:spLocks noChangeArrowheads="1"/>
                </p:cNvSpPr>
                <p:nvPr/>
              </p:nvSpPr>
              <p:spPr bwMode="auto">
                <a:xfrm flipH="1">
                  <a:off x="6400918" y="2044700"/>
                  <a:ext cx="262254" cy="27051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en-US" sz="1100" b="1" kern="100">
                      <a:effectLst/>
                      <a:latin typeface="Calibri" panose="020F0502020204030204" pitchFamily="34" charset="0"/>
                      <a:ea typeface="Calibri" panose="020F0502020204030204" pitchFamily="34" charset="0"/>
                      <a:cs typeface="Arial" panose="020B0604020202020204" pitchFamily="34" charset="0"/>
                    </a:rPr>
                    <a:t>. </a:t>
                  </a:r>
                  <a:endParaRPr lang="en-US" sz="1100" kern="100">
                    <a:effectLst/>
                    <a:latin typeface="Calibri" panose="020F0502020204030204" pitchFamily="34" charset="0"/>
                    <a:ea typeface="Calibri" panose="020F0502020204030204" pitchFamily="34" charset="0"/>
                    <a:cs typeface="Arial" panose="020B0604020202020204" pitchFamily="34" charset="0"/>
                  </a:endParaRPr>
                </a:p>
              </p:txBody>
            </p:sp>
          </p:grpSp>
        </p:grpSp>
      </p:grpSp>
      <p:sp>
        <p:nvSpPr>
          <p:cNvPr id="48" name="צורה חופשית: צורה 47">
            <a:extLst>
              <a:ext uri="{FF2B5EF4-FFF2-40B4-BE49-F238E27FC236}">
                <a16:creationId xmlns:a16="http://schemas.microsoft.com/office/drawing/2014/main" id="{E4ABAD35-2E3E-0BA9-89ED-AA7F10FF1375}"/>
              </a:ext>
            </a:extLst>
          </p:cNvPr>
          <p:cNvSpPr/>
          <p:nvPr/>
        </p:nvSpPr>
        <p:spPr>
          <a:xfrm>
            <a:off x="7231673" y="3987312"/>
            <a:ext cx="1272931" cy="1274992"/>
          </a:xfrm>
          <a:custGeom>
            <a:avLst/>
            <a:gdLst>
              <a:gd name="connsiteX0" fmla="*/ 0 w 1272931"/>
              <a:gd name="connsiteY0" fmla="*/ 0 h 1274992"/>
              <a:gd name="connsiteX1" fmla="*/ 1112227 w 1272931"/>
              <a:gd name="connsiteY1" fmla="*/ 773723 h 1274992"/>
              <a:gd name="connsiteX2" fmla="*/ 1270489 w 1272931"/>
              <a:gd name="connsiteY2" fmla="*/ 1274884 h 1274992"/>
            </a:gdLst>
            <a:ahLst/>
            <a:cxnLst>
              <a:cxn ang="0">
                <a:pos x="connsiteX0" y="connsiteY0"/>
              </a:cxn>
              <a:cxn ang="0">
                <a:pos x="connsiteX1" y="connsiteY1"/>
              </a:cxn>
              <a:cxn ang="0">
                <a:pos x="connsiteX2" y="connsiteY2"/>
              </a:cxn>
            </a:cxnLst>
            <a:rect l="l" t="t" r="r" b="b"/>
            <a:pathLst>
              <a:path w="1272931" h="1274992">
                <a:moveTo>
                  <a:pt x="0" y="0"/>
                </a:moveTo>
                <a:cubicBezTo>
                  <a:pt x="450239" y="280621"/>
                  <a:pt x="900479" y="561242"/>
                  <a:pt x="1112227" y="773723"/>
                </a:cubicBezTo>
                <a:cubicBezTo>
                  <a:pt x="1323975" y="986204"/>
                  <a:pt x="1262429" y="1281478"/>
                  <a:pt x="1270489" y="1274884"/>
                </a:cubicBezTo>
              </a:path>
            </a:pathLst>
          </a:custGeom>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10674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4" name="Picture 3" descr="התצוגה העליונה של שולחן עץ עם צמח, מקלדת לבן, קפה בספל לבן, מחברת ועט">
            <a:extLst>
              <a:ext uri="{FF2B5EF4-FFF2-40B4-BE49-F238E27FC236}">
                <a16:creationId xmlns:a16="http://schemas.microsoft.com/office/drawing/2014/main" id="{8871FC0E-A560-EE84-2BF1-29DE4BE65965}"/>
              </a:ext>
            </a:extLst>
          </p:cNvPr>
          <p:cNvPicPr>
            <a:picLocks noChangeAspect="1"/>
          </p:cNvPicPr>
          <p:nvPr/>
        </p:nvPicPr>
        <p:blipFill rotWithShape="1">
          <a:blip r:embed="rId3"/>
          <a:srcRect t="1474" b="15501"/>
          <a:stretch/>
        </p:blipFill>
        <p:spPr>
          <a:xfrm>
            <a:off x="20" y="0"/>
            <a:ext cx="12191980" cy="6858000"/>
          </a:xfrm>
          <a:prstGeom prst="rect">
            <a:avLst/>
          </a:prstGeom>
        </p:spPr>
      </p:pic>
      <p:sp>
        <p:nvSpPr>
          <p:cNvPr id="9" name="Rectangle 8">
            <a:extLst>
              <a:ext uri="{FF2B5EF4-FFF2-40B4-BE49-F238E27FC236}">
                <a16:creationId xmlns:a16="http://schemas.microsoft.com/office/drawing/2014/main" id="{C9D262D4-AE8B-4620-949A-609FC366FC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2616" y="1411015"/>
            <a:ext cx="7808159" cy="4103960"/>
          </a:xfrm>
          <a:prstGeom prst="rect">
            <a:avLst/>
          </a:prstGeom>
          <a:blipFill dpi="0" rotWithShape="1">
            <a:blip r:embed="rId4">
              <a:alphaModFix amt="86000"/>
              <a:duotone>
                <a:schemeClr val="bg2">
                  <a:shade val="45000"/>
                  <a:satMod val="135000"/>
                </a:schemeClr>
                <a:prstClr val="white"/>
              </a:duotone>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605853C-E63A-49E2-84A4-4B7DD77A56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13" name="Group 12">
            <a:extLst>
              <a:ext uri="{FF2B5EF4-FFF2-40B4-BE49-F238E27FC236}">
                <a16:creationId xmlns:a16="http://schemas.microsoft.com/office/drawing/2014/main" id="{9500549F-5B68-400C-A605-BDF102BDBB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3631"/>
            <a:ext cx="12231160" cy="659658"/>
            <a:chOff x="-16934" y="3123631"/>
            <a:chExt cx="12231160" cy="659658"/>
          </a:xfrm>
        </p:grpSpPr>
        <p:sp>
          <p:nvSpPr>
            <p:cNvPr id="14" name="Rounded Rectangle 17">
              <a:extLst>
                <a:ext uri="{FF2B5EF4-FFF2-40B4-BE49-F238E27FC236}">
                  <a16:creationId xmlns:a16="http://schemas.microsoft.com/office/drawing/2014/main" id="{CE12C213-76C6-4953-849D-69BD0C074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85D5C439-F0A9-41AB-BF38-FB38EB00B7C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16" name="Rounded Rectangle 20">
              <a:extLst>
                <a:ext uri="{FF2B5EF4-FFF2-40B4-BE49-F238E27FC236}">
                  <a16:creationId xmlns:a16="http://schemas.microsoft.com/office/drawing/2014/main" id="{CE714C63-2EB2-4CE0-8982-994E7A37AA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CE568286-7D0B-4E62-BC33-A99A0FD743D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2" name="כותרת 1">
            <a:extLst>
              <a:ext uri="{FF2B5EF4-FFF2-40B4-BE49-F238E27FC236}">
                <a16:creationId xmlns:a16="http://schemas.microsoft.com/office/drawing/2014/main" id="{51014EA3-BF5C-BCEB-8329-1A2278950885}"/>
              </a:ext>
            </a:extLst>
          </p:cNvPr>
          <p:cNvSpPr>
            <a:spLocks noGrp="1"/>
          </p:cNvSpPr>
          <p:nvPr>
            <p:ph type="ctrTitle"/>
          </p:nvPr>
        </p:nvSpPr>
        <p:spPr>
          <a:xfrm>
            <a:off x="2698860" y="1539174"/>
            <a:ext cx="6815669" cy="1515533"/>
          </a:xfrm>
        </p:spPr>
        <p:txBody>
          <a:bodyPr>
            <a:normAutofit/>
          </a:bodyPr>
          <a:lstStyle/>
          <a:p>
            <a:pPr>
              <a:lnSpc>
                <a:spcPct val="90000"/>
              </a:lnSpc>
            </a:pPr>
            <a:r>
              <a:rPr lang="en-US" b="1"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Class Diagram</a:t>
            </a:r>
            <a:endParaRPr lang="en-US" b="1" dirty="0">
              <a:effectLst>
                <a:outerShdw blurRad="38100" dist="38100" dir="2700000" algn="tl">
                  <a:srgbClr val="000000">
                    <a:alpha val="43137"/>
                  </a:srgbClr>
                </a:outerShdw>
              </a:effectLst>
            </a:endParaRPr>
          </a:p>
        </p:txBody>
      </p:sp>
      <p:cxnSp>
        <p:nvCxnSpPr>
          <p:cNvPr id="19" name="Straight Connector 18">
            <a:extLst>
              <a:ext uri="{FF2B5EF4-FFF2-40B4-BE49-F238E27FC236}">
                <a16:creationId xmlns:a16="http://schemas.microsoft.com/office/drawing/2014/main" id="{1E22DAF0-5C05-4D01-A6C7-2832665773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26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77576E5-E7DB-46C7-B0D9-A0AB187873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0" name="Picture 9">
              <a:extLst>
                <a:ext uri="{FF2B5EF4-FFF2-40B4-BE49-F238E27FC236}">
                  <a16:creationId xmlns:a16="http://schemas.microsoft.com/office/drawing/2014/main" id="{A2C244BC-AB19-460B-9A7B-5BAFE9DEAB0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C2D7728D-2CB0-4ADE-B6BF-4BA8ED772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2" name="Picture 11">
              <a:extLst>
                <a:ext uri="{FF2B5EF4-FFF2-40B4-BE49-F238E27FC236}">
                  <a16:creationId xmlns:a16="http://schemas.microsoft.com/office/drawing/2014/main" id="{A3E0EDB8-8162-4D16-9521-52415777B0B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3" name="Picture 12">
              <a:extLst>
                <a:ext uri="{FF2B5EF4-FFF2-40B4-BE49-F238E27FC236}">
                  <a16:creationId xmlns:a16="http://schemas.microsoft.com/office/drawing/2014/main" id="{27060CB3-C139-4548-A73F-74689C9292D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useBgFill="1">
        <p:nvSpPr>
          <p:cNvPr id="15" name="Rectangle 14">
            <a:extLst>
              <a:ext uri="{FF2B5EF4-FFF2-40B4-BE49-F238E27FC236}">
                <a16:creationId xmlns:a16="http://schemas.microsoft.com/office/drawing/2014/main" id="{38181A50-C8BE-4392-983D-C06579080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תמונה 3">
            <a:extLst>
              <a:ext uri="{FF2B5EF4-FFF2-40B4-BE49-F238E27FC236}">
                <a16:creationId xmlns:a16="http://schemas.microsoft.com/office/drawing/2014/main" id="{7F1E8978-B159-0B45-5A2C-2651136D9D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249147" y="122998"/>
            <a:ext cx="11454229" cy="6668091"/>
          </a:xfrm>
          <a:prstGeom prst="rect">
            <a:avLst/>
          </a:prstGeom>
          <a:noFill/>
        </p:spPr>
      </p:pic>
    </p:spTree>
    <p:extLst>
      <p:ext uri="{BB962C8B-B14F-4D97-AF65-F5344CB8AC3E}">
        <p14:creationId xmlns:p14="http://schemas.microsoft.com/office/powerpoint/2010/main" val="256569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38181A50-C8BE-4392-983D-C06579080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תמונה 4">
            <a:extLst>
              <a:ext uri="{FF2B5EF4-FFF2-40B4-BE49-F238E27FC236}">
                <a16:creationId xmlns:a16="http://schemas.microsoft.com/office/drawing/2014/main" id="{45AC28E3-6ACE-45C5-4538-74FAE5FCE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19121" y="405354"/>
            <a:ext cx="11459490" cy="6022194"/>
          </a:xfrm>
          <a:prstGeom prst="rect">
            <a:avLst/>
          </a:prstGeom>
          <a:noFill/>
        </p:spPr>
      </p:pic>
    </p:spTree>
    <p:extLst>
      <p:ext uri="{BB962C8B-B14F-4D97-AF65-F5344CB8AC3E}">
        <p14:creationId xmlns:p14="http://schemas.microsoft.com/office/powerpoint/2010/main" val="3246083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38181A50-C8BE-4392-983D-C06579080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תמונה 1">
            <a:extLst>
              <a:ext uri="{FF2B5EF4-FFF2-40B4-BE49-F238E27FC236}">
                <a16:creationId xmlns:a16="http://schemas.microsoft.com/office/drawing/2014/main" id="{A5CC6E3C-B220-530A-4933-2D012EA22C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1051089" y="288392"/>
            <a:ext cx="9294828" cy="6234956"/>
          </a:xfrm>
          <a:prstGeom prst="rect">
            <a:avLst/>
          </a:prstGeom>
          <a:noFill/>
        </p:spPr>
      </p:pic>
    </p:spTree>
    <p:extLst>
      <p:ext uri="{BB962C8B-B14F-4D97-AF65-F5344CB8AC3E}">
        <p14:creationId xmlns:p14="http://schemas.microsoft.com/office/powerpoint/2010/main" val="1315968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38181A50-C8BE-4392-983D-C06579080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תמונה 1">
            <a:extLst>
              <a:ext uri="{FF2B5EF4-FFF2-40B4-BE49-F238E27FC236}">
                <a16:creationId xmlns:a16="http://schemas.microsoft.com/office/drawing/2014/main" id="{198A04D1-F01C-C122-7A52-50AD9D8B76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12104" y="504335"/>
            <a:ext cx="11495030" cy="5934172"/>
          </a:xfrm>
          <a:prstGeom prst="rect">
            <a:avLst/>
          </a:prstGeom>
          <a:noFill/>
        </p:spPr>
      </p:pic>
    </p:spTree>
    <p:extLst>
      <p:ext uri="{BB962C8B-B14F-4D97-AF65-F5344CB8AC3E}">
        <p14:creationId xmlns:p14="http://schemas.microsoft.com/office/powerpoint/2010/main" val="4142548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4" name="Picture 3" descr="התצוגה העליונה של שולחן עץ עם צמח, מקלדת לבן, קפה בספל לבן, מחברת ועט">
            <a:extLst>
              <a:ext uri="{FF2B5EF4-FFF2-40B4-BE49-F238E27FC236}">
                <a16:creationId xmlns:a16="http://schemas.microsoft.com/office/drawing/2014/main" id="{8871FC0E-A560-EE84-2BF1-29DE4BE65965}"/>
              </a:ext>
            </a:extLst>
          </p:cNvPr>
          <p:cNvPicPr>
            <a:picLocks noChangeAspect="1"/>
          </p:cNvPicPr>
          <p:nvPr/>
        </p:nvPicPr>
        <p:blipFill rotWithShape="1">
          <a:blip r:embed="rId3"/>
          <a:srcRect t="1474" b="15501"/>
          <a:stretch/>
        </p:blipFill>
        <p:spPr>
          <a:xfrm>
            <a:off x="0" y="0"/>
            <a:ext cx="12191980" cy="6857990"/>
          </a:xfrm>
          <a:prstGeom prst="rect">
            <a:avLst/>
          </a:prstGeom>
        </p:spPr>
      </p:pic>
      <p:sp>
        <p:nvSpPr>
          <p:cNvPr id="9" name="Rectangle 8">
            <a:extLst>
              <a:ext uri="{FF2B5EF4-FFF2-40B4-BE49-F238E27FC236}">
                <a16:creationId xmlns:a16="http://schemas.microsoft.com/office/drawing/2014/main" id="{C9D262D4-AE8B-4620-949A-609FC366FC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2616" y="1411015"/>
            <a:ext cx="7808159" cy="4103960"/>
          </a:xfrm>
          <a:prstGeom prst="rect">
            <a:avLst/>
          </a:prstGeom>
          <a:blipFill dpi="0" rotWithShape="1">
            <a:blip r:embed="rId4">
              <a:alphaModFix amt="86000"/>
              <a:duotone>
                <a:schemeClr val="bg2">
                  <a:shade val="45000"/>
                  <a:satMod val="135000"/>
                </a:schemeClr>
                <a:prstClr val="white"/>
              </a:duotone>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605853C-E63A-49E2-84A4-4B7DD77A56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13" name="Group 12">
            <a:extLst>
              <a:ext uri="{FF2B5EF4-FFF2-40B4-BE49-F238E27FC236}">
                <a16:creationId xmlns:a16="http://schemas.microsoft.com/office/drawing/2014/main" id="{9500549F-5B68-400C-A605-BDF102BDBB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3631"/>
            <a:ext cx="12231160" cy="659658"/>
            <a:chOff x="-16934" y="3123631"/>
            <a:chExt cx="12231160" cy="659658"/>
          </a:xfrm>
        </p:grpSpPr>
        <p:sp>
          <p:nvSpPr>
            <p:cNvPr id="14" name="Rounded Rectangle 17">
              <a:extLst>
                <a:ext uri="{FF2B5EF4-FFF2-40B4-BE49-F238E27FC236}">
                  <a16:creationId xmlns:a16="http://schemas.microsoft.com/office/drawing/2014/main" id="{CE12C213-76C6-4953-849D-69BD0C074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85D5C439-F0A9-41AB-BF38-FB38EB00B7C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16" name="Rounded Rectangle 20">
              <a:extLst>
                <a:ext uri="{FF2B5EF4-FFF2-40B4-BE49-F238E27FC236}">
                  <a16:creationId xmlns:a16="http://schemas.microsoft.com/office/drawing/2014/main" id="{CE714C63-2EB2-4CE0-8982-994E7A37AA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CE568286-7D0B-4E62-BC33-A99A0FD743D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2" name="כותרת 1">
            <a:extLst>
              <a:ext uri="{FF2B5EF4-FFF2-40B4-BE49-F238E27FC236}">
                <a16:creationId xmlns:a16="http://schemas.microsoft.com/office/drawing/2014/main" id="{51014EA3-BF5C-BCEB-8329-1A2278950885}"/>
              </a:ext>
            </a:extLst>
          </p:cNvPr>
          <p:cNvSpPr>
            <a:spLocks noGrp="1"/>
          </p:cNvSpPr>
          <p:nvPr>
            <p:ph type="ctrTitle"/>
          </p:nvPr>
        </p:nvSpPr>
        <p:spPr>
          <a:xfrm>
            <a:off x="2698860" y="1539174"/>
            <a:ext cx="6815669" cy="1515533"/>
          </a:xfrm>
        </p:spPr>
        <p:txBody>
          <a:bodyPr>
            <a:normAutofit/>
          </a:bodyPr>
          <a:lstStyle/>
          <a:p>
            <a:pPr>
              <a:lnSpc>
                <a:spcPct val="90000"/>
              </a:lnSpc>
            </a:pPr>
            <a:r>
              <a:rPr lang="he-IL" b="1" kern="100" dirty="0">
                <a:effectLst>
                  <a:outerShdw blurRad="38100" dist="38100" dir="2700000" algn="tl">
                    <a:srgbClr val="000000">
                      <a:alpha val="43137"/>
                    </a:srgbClr>
                  </a:outerShdw>
                </a:effectLst>
                <a:latin typeface="Calibri" panose="020F0502020204030204" pitchFamily="34" charset="0"/>
                <a:cs typeface="Arial" panose="020B0604020202020204" pitchFamily="34" charset="0"/>
              </a:rPr>
              <a:t>תיאור האלגוריתמים</a:t>
            </a:r>
            <a:endParaRPr lang="en-US" b="1" dirty="0">
              <a:effectLst>
                <a:outerShdw blurRad="38100" dist="38100" dir="2700000" algn="tl">
                  <a:srgbClr val="000000">
                    <a:alpha val="43137"/>
                  </a:srgbClr>
                </a:outerShdw>
              </a:effectLst>
            </a:endParaRPr>
          </a:p>
        </p:txBody>
      </p:sp>
      <p:cxnSp>
        <p:nvCxnSpPr>
          <p:cNvPr id="19" name="Straight Connector 18">
            <a:extLst>
              <a:ext uri="{FF2B5EF4-FFF2-40B4-BE49-F238E27FC236}">
                <a16:creationId xmlns:a16="http://schemas.microsoft.com/office/drawing/2014/main" id="{1E22DAF0-5C05-4D01-A6C7-2832665773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תיבת טקסט 2">
            <a:extLst>
              <a:ext uri="{FF2B5EF4-FFF2-40B4-BE49-F238E27FC236}">
                <a16:creationId xmlns:a16="http://schemas.microsoft.com/office/drawing/2014/main" id="{578B7A2E-63F4-CB87-1600-052BE55EB3D5}"/>
              </a:ext>
            </a:extLst>
          </p:cNvPr>
          <p:cNvSpPr txBox="1"/>
          <p:nvPr/>
        </p:nvSpPr>
        <p:spPr>
          <a:xfrm>
            <a:off x="3511485" y="3536734"/>
            <a:ext cx="5694966" cy="1702774"/>
          </a:xfrm>
          <a:prstGeom prst="rect">
            <a:avLst/>
          </a:prstGeom>
          <a:noFill/>
        </p:spPr>
        <p:txBody>
          <a:bodyPr wrap="square">
            <a:spAutoFit/>
          </a:bodyPr>
          <a:lstStyle/>
          <a:p>
            <a:pPr marL="342900" marR="0" lvl="0" indent="-342900" algn="r" rtl="1">
              <a:lnSpc>
                <a:spcPct val="107000"/>
              </a:lnSpc>
              <a:spcBef>
                <a:spcPts val="0"/>
              </a:spcBef>
              <a:spcAft>
                <a:spcPts val="800"/>
              </a:spcAft>
              <a:buFont typeface="+mj-lt"/>
              <a:buAutoNum type="arabicPeriod"/>
            </a:pPr>
            <a:r>
              <a:rPr lang="en-US" sz="2000" kern="100"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AllConnectedComponents</a:t>
            </a:r>
            <a:endParaRPr lang="en-US"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pPr>
            <a:r>
              <a:rPr lang="en-US" sz="2000" kern="100"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BfsTls</a:t>
            </a:r>
            <a:endParaRPr lang="en-US"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pPr>
            <a:r>
              <a:rPr lang="en-US" sz="2000" kern="100"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SubmarineCounter</a:t>
            </a:r>
            <a:endParaRPr lang="en-US"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pPr>
            <a:r>
              <a:rPr lang="en-US" sz="20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Dijkstra</a:t>
            </a:r>
          </a:p>
        </p:txBody>
      </p:sp>
    </p:spTree>
    <p:extLst>
      <p:ext uri="{BB962C8B-B14F-4D97-AF65-F5344CB8AC3E}">
        <p14:creationId xmlns:p14="http://schemas.microsoft.com/office/powerpoint/2010/main" val="1444992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DFB5D1BB-0703-437B-BD1E-1D07F8A27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5" name="Picture 24">
              <a:extLst>
                <a:ext uri="{FF2B5EF4-FFF2-40B4-BE49-F238E27FC236}">
                  <a16:creationId xmlns:a16="http://schemas.microsoft.com/office/drawing/2014/main" id="{3886586B-3F0F-4593-B272-AE75AD0F092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a:extLst>
                <a:ext uri="{FF2B5EF4-FFF2-40B4-BE49-F238E27FC236}">
                  <a16:creationId xmlns:a16="http://schemas.microsoft.com/office/drawing/2014/main" id="{020DEB59-BF94-41B5-8F16-8B10442EE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7" name="Picture 26">
              <a:extLst>
                <a:ext uri="{FF2B5EF4-FFF2-40B4-BE49-F238E27FC236}">
                  <a16:creationId xmlns:a16="http://schemas.microsoft.com/office/drawing/2014/main" id="{9A3BEF6F-FC03-43B1-8D1B-8DA3A360DBF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8" name="Picture 27">
              <a:extLst>
                <a:ext uri="{FF2B5EF4-FFF2-40B4-BE49-F238E27FC236}">
                  <a16:creationId xmlns:a16="http://schemas.microsoft.com/office/drawing/2014/main" id="{0F49BA32-A501-4C79-9A72-92587AB9EE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30" name="Straight Connector 29">
            <a:extLst>
              <a:ext uri="{FF2B5EF4-FFF2-40B4-BE49-F238E27FC236}">
                <a16:creationId xmlns:a16="http://schemas.microsoft.com/office/drawing/2014/main" id="{883F92AF-2403-4558-B1D7-72130A1E4B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pic>
        <p:nvPicPr>
          <p:cNvPr id="4" name="Picture 3" descr="התצוגה העליונה של שולחן עץ עם צמח, מקלדת לבן, קפה בספל לבן, מחברת ועט">
            <a:extLst>
              <a:ext uri="{FF2B5EF4-FFF2-40B4-BE49-F238E27FC236}">
                <a16:creationId xmlns:a16="http://schemas.microsoft.com/office/drawing/2014/main" id="{8871FC0E-A560-EE84-2BF1-29DE4BE65965}"/>
              </a:ext>
            </a:extLst>
          </p:cNvPr>
          <p:cNvPicPr>
            <a:picLocks noChangeAspect="1"/>
          </p:cNvPicPr>
          <p:nvPr/>
        </p:nvPicPr>
        <p:blipFill rotWithShape="1">
          <a:blip r:embed="rId5"/>
          <a:srcRect t="1474" b="15501"/>
          <a:stretch/>
        </p:blipFill>
        <p:spPr>
          <a:xfrm>
            <a:off x="20" y="10"/>
            <a:ext cx="12191980" cy="6857990"/>
          </a:xfrm>
          <a:prstGeom prst="rect">
            <a:avLst/>
          </a:prstGeom>
        </p:spPr>
      </p:pic>
      <p:sp>
        <p:nvSpPr>
          <p:cNvPr id="32" name="Rectangle 31">
            <a:extLst>
              <a:ext uri="{FF2B5EF4-FFF2-40B4-BE49-F238E27FC236}">
                <a16:creationId xmlns:a16="http://schemas.microsoft.com/office/drawing/2014/main" id="{8243CDD5-F82E-454F-8486-578A477A8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88"/>
            <a:ext cx="11227442" cy="5883295"/>
          </a:xfrm>
          <a:prstGeom prst="rect">
            <a:avLst/>
          </a:prstGeom>
          <a:blipFill dpi="0" rotWithShape="1">
            <a:blip r:embed="rId6">
              <a:alphaModFix amt="90000"/>
              <a:duotone>
                <a:schemeClr val="bg2">
                  <a:shade val="45000"/>
                  <a:satMod val="135000"/>
                </a:schemeClr>
                <a:prstClr val="white"/>
              </a:duotone>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25408EF-EA7D-413B-B27F-B1FCD06FAC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1"/>
            </a:solidFill>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כותרת 1">
            <a:extLst>
              <a:ext uri="{FF2B5EF4-FFF2-40B4-BE49-F238E27FC236}">
                <a16:creationId xmlns:a16="http://schemas.microsoft.com/office/drawing/2014/main" id="{51014EA3-BF5C-BCEB-8329-1A2278950885}"/>
              </a:ext>
            </a:extLst>
          </p:cNvPr>
          <p:cNvSpPr>
            <a:spLocks noGrp="1"/>
          </p:cNvSpPr>
          <p:nvPr>
            <p:ph type="ctrTitle"/>
          </p:nvPr>
        </p:nvSpPr>
        <p:spPr>
          <a:xfrm>
            <a:off x="1295402" y="982132"/>
            <a:ext cx="9601196" cy="1303867"/>
          </a:xfrm>
        </p:spPr>
        <p:txBody>
          <a:bodyPr vert="horz" lIns="91440" tIns="45720" rIns="91440" bIns="45720" rtlCol="0" anchor="ctr">
            <a:normAutofit/>
          </a:bodyPr>
          <a:lstStyle/>
          <a:p>
            <a:pPr marL="0" marR="0" algn="ctr">
              <a:spcBef>
                <a:spcPct val="0"/>
              </a:spcBef>
              <a:spcAft>
                <a:spcPts val="800"/>
              </a:spcAft>
            </a:pPr>
            <a:r>
              <a:rPr lang="en-US" b="1" dirty="0" err="1">
                <a:ln w="3175" cmpd="sng">
                  <a:noFill/>
                </a:ln>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AllConnectedComponents</a:t>
            </a:r>
            <a:endParaRPr lang="en-US" b="1" dirty="0">
              <a:ln w="3175" cmpd="sng">
                <a:noFill/>
              </a:ln>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cxnSp>
        <p:nvCxnSpPr>
          <p:cNvPr id="36" name="Straight Connector 35">
            <a:extLst>
              <a:ext uri="{FF2B5EF4-FFF2-40B4-BE49-F238E27FC236}">
                <a16:creationId xmlns:a16="http://schemas.microsoft.com/office/drawing/2014/main" id="{98C14DAD-9B93-4225-B89C-5D0B5BD3A2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38" name="Group 37">
            <a:extLst>
              <a:ext uri="{FF2B5EF4-FFF2-40B4-BE49-F238E27FC236}">
                <a16:creationId xmlns:a16="http://schemas.microsoft.com/office/drawing/2014/main" id="{9CA11A81-0344-4F96-8A6F-BBBB25E6E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8288" y="3128956"/>
            <a:ext cx="12234672" cy="658368"/>
            <a:chOff x="-18288" y="3128956"/>
            <a:chExt cx="12234672" cy="658368"/>
          </a:xfrm>
        </p:grpSpPr>
        <p:sp>
          <p:nvSpPr>
            <p:cNvPr id="39" name="Rounded Rectangle 22">
              <a:extLst>
                <a:ext uri="{FF2B5EF4-FFF2-40B4-BE49-F238E27FC236}">
                  <a16:creationId xmlns:a16="http://schemas.microsoft.com/office/drawing/2014/main" id="{AD8DC422-CE88-4B6D-8A13-70E10AD980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2303" y="3128956"/>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ED55CCD7-8FE9-47DC-B8F9-5C25DA7A78C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8288" y="3154680"/>
              <a:ext cx="777240" cy="606425"/>
            </a:xfrm>
            <a:prstGeom prst="rect">
              <a:avLst/>
            </a:prstGeom>
          </p:spPr>
        </p:pic>
        <p:sp>
          <p:nvSpPr>
            <p:cNvPr id="41" name="Rounded Rectangle 24">
              <a:extLst>
                <a:ext uri="{FF2B5EF4-FFF2-40B4-BE49-F238E27FC236}">
                  <a16:creationId xmlns:a16="http://schemas.microsoft.com/office/drawing/2014/main" id="{B1D46D73-0ACA-4770-9E9F-D36420B9F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14377" y="3128956"/>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3E2AA42B-5DF9-462B-9D27-B7E8C0B6B47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flipH="1">
              <a:off x="11439144" y="3154680"/>
              <a:ext cx="777240" cy="606425"/>
            </a:xfrm>
            <a:prstGeom prst="rect">
              <a:avLst/>
            </a:prstGeom>
          </p:spPr>
        </p:pic>
      </p:grpSp>
      <p:sp>
        <p:nvSpPr>
          <p:cNvPr id="3" name="תיבת טקסט 2">
            <a:extLst>
              <a:ext uri="{FF2B5EF4-FFF2-40B4-BE49-F238E27FC236}">
                <a16:creationId xmlns:a16="http://schemas.microsoft.com/office/drawing/2014/main" id="{578B7A2E-63F4-CB87-1600-052BE55EB3D5}"/>
              </a:ext>
            </a:extLst>
          </p:cNvPr>
          <p:cNvSpPr txBox="1"/>
          <p:nvPr/>
        </p:nvSpPr>
        <p:spPr>
          <a:xfrm>
            <a:off x="1295401" y="2556932"/>
            <a:ext cx="9601196" cy="3318936"/>
          </a:xfrm>
          <a:prstGeom prst="rect">
            <a:avLst/>
          </a:prstGeom>
        </p:spPr>
        <p:txBody>
          <a:bodyPr vert="horz" lIns="91440" tIns="45720" rIns="91440" bIns="45720" rtlCol="0" anchor="t">
            <a:normAutofit/>
          </a:bodyPr>
          <a:lstStyle/>
          <a:p>
            <a:pPr marR="0" lvl="0" algn="r" rtl="1">
              <a:lnSpc>
                <a:spcPct val="90000"/>
              </a:lnSpc>
              <a:spcBef>
                <a:spcPct val="20000"/>
              </a:spcBef>
              <a:spcAft>
                <a:spcPts val="600"/>
              </a:spcAft>
              <a:buClr>
                <a:schemeClr val="accent1"/>
              </a:buClr>
              <a:buSzPct val="115000"/>
            </a:pP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האלגוריתםDfsVisitTls</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he-IL"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פותר א</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ת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בעיית</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הרכיב</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הקשיר</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עבור</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צומת</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בגרף</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he-IL"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לאחר</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הרצת</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אלגוריתם</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זה</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נקבל</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רכיב</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קשיר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של</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צומת</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מסוים</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בגרף</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p>
          <a:p>
            <a:pPr marR="0" lvl="0" algn="r" rtl="1">
              <a:lnSpc>
                <a:spcPct val="90000"/>
              </a:lnSpc>
              <a:spcBef>
                <a:spcPct val="20000"/>
              </a:spcBef>
              <a:spcAft>
                <a:spcPts val="600"/>
              </a:spcAft>
              <a:buClr>
                <a:schemeClr val="accent1"/>
              </a:buClr>
              <a:buSzPct val="115000"/>
            </a:pP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במחלקה</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AllConnectedComponents</a:t>
            </a:r>
            <a:r>
              <a:rPr lang="he-IL"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אנו</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משתמשים</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בפונקציהgetAllTraversableIndexes</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he-IL"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אותה</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רשמנו</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כדי</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לקבל</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רשימה</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של</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כלל</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הצמתים</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בגרף</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p>
          <a:p>
            <a:pPr marR="0" lvl="0" algn="r" rtl="1">
              <a:lnSpc>
                <a:spcPct val="90000"/>
              </a:lnSpc>
              <a:spcBef>
                <a:spcPct val="20000"/>
              </a:spcBef>
              <a:spcAft>
                <a:spcPts val="600"/>
              </a:spcAft>
              <a:buClr>
                <a:schemeClr val="accent1"/>
              </a:buClr>
              <a:buSzPct val="115000"/>
            </a:pP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לאחר</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מכן</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אנו</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רצים</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על</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רשימת</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כל</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הצמתים</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ועבור</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כל</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צומת</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בודקים</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מהו</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רכיב</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הקשירות</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שלו</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בעזרת</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DfsVisitTls</a:t>
            </a:r>
            <a:r>
              <a:rPr lang="he-IL"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ומוסיפים</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את</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רכיב</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הקשירות</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לרשימת</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כל</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הרכיבים</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הקשירים –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כמובן</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שאם</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רכיב</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קשירות</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כבר</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קיים</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ברשימת</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כל</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רכיבי</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הקשירות</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אז</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הוא</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אינו</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מוסף</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שנית</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p>
          <a:p>
            <a:pPr algn="r" rtl="1">
              <a:lnSpc>
                <a:spcPct val="90000"/>
              </a:lnSpc>
              <a:spcBef>
                <a:spcPct val="20000"/>
              </a:spcBef>
              <a:spcAft>
                <a:spcPts val="600"/>
              </a:spcAft>
              <a:buClr>
                <a:schemeClr val="accent1"/>
              </a:buClr>
              <a:buSzPct val="115000"/>
            </a:pP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לאחר</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שהשגנו</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את</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כלל</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רכיבי</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הקשירות</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אנו</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שולחים</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חזרה</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ללקוח</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את</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רשימת</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כל</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רכיבי</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הקשירות</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של</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dirty="0" err="1">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הגרף</a:t>
            </a:r>
            <a:r>
              <a:rPr lang="en-US" sz="2000" dirty="0">
                <a:solidFill>
                  <a:srgbClr val="26262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628524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DFB5D1BB-0703-437B-BD1E-1D07F8A27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5" name="Picture 24">
              <a:extLst>
                <a:ext uri="{FF2B5EF4-FFF2-40B4-BE49-F238E27FC236}">
                  <a16:creationId xmlns:a16="http://schemas.microsoft.com/office/drawing/2014/main" id="{3886586B-3F0F-4593-B272-AE75AD0F092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a:extLst>
                <a:ext uri="{FF2B5EF4-FFF2-40B4-BE49-F238E27FC236}">
                  <a16:creationId xmlns:a16="http://schemas.microsoft.com/office/drawing/2014/main" id="{020DEB59-BF94-41B5-8F16-8B10442EE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7" name="Picture 26">
              <a:extLst>
                <a:ext uri="{FF2B5EF4-FFF2-40B4-BE49-F238E27FC236}">
                  <a16:creationId xmlns:a16="http://schemas.microsoft.com/office/drawing/2014/main" id="{9A3BEF6F-FC03-43B1-8D1B-8DA3A360DBF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8" name="Picture 27">
              <a:extLst>
                <a:ext uri="{FF2B5EF4-FFF2-40B4-BE49-F238E27FC236}">
                  <a16:creationId xmlns:a16="http://schemas.microsoft.com/office/drawing/2014/main" id="{0F49BA32-A501-4C79-9A72-92587AB9EE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30" name="Straight Connector 29">
            <a:extLst>
              <a:ext uri="{FF2B5EF4-FFF2-40B4-BE49-F238E27FC236}">
                <a16:creationId xmlns:a16="http://schemas.microsoft.com/office/drawing/2014/main" id="{883F92AF-2403-4558-B1D7-72130A1E4B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pic>
        <p:nvPicPr>
          <p:cNvPr id="4" name="Picture 3" descr="התצוגה העליונה של שולחן עץ עם צמח, מקלדת לבן, קפה בספל לבן, מחברת ועט">
            <a:extLst>
              <a:ext uri="{FF2B5EF4-FFF2-40B4-BE49-F238E27FC236}">
                <a16:creationId xmlns:a16="http://schemas.microsoft.com/office/drawing/2014/main" id="{8871FC0E-A560-EE84-2BF1-29DE4BE65965}"/>
              </a:ext>
            </a:extLst>
          </p:cNvPr>
          <p:cNvPicPr>
            <a:picLocks noChangeAspect="1"/>
          </p:cNvPicPr>
          <p:nvPr/>
        </p:nvPicPr>
        <p:blipFill rotWithShape="1">
          <a:blip r:embed="rId5"/>
          <a:srcRect t="1474" b="15501"/>
          <a:stretch/>
        </p:blipFill>
        <p:spPr>
          <a:xfrm>
            <a:off x="-3155" y="-1776"/>
            <a:ext cx="12191980" cy="6857990"/>
          </a:xfrm>
          <a:prstGeom prst="rect">
            <a:avLst/>
          </a:prstGeom>
        </p:spPr>
      </p:pic>
      <p:sp>
        <p:nvSpPr>
          <p:cNvPr id="32" name="Rectangle 31">
            <a:extLst>
              <a:ext uri="{FF2B5EF4-FFF2-40B4-BE49-F238E27FC236}">
                <a16:creationId xmlns:a16="http://schemas.microsoft.com/office/drawing/2014/main" id="{8243CDD5-F82E-454F-8486-578A477A8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88"/>
            <a:ext cx="11227442" cy="5883295"/>
          </a:xfrm>
          <a:prstGeom prst="rect">
            <a:avLst/>
          </a:prstGeom>
          <a:blipFill dpi="0" rotWithShape="1">
            <a:blip r:embed="rId6">
              <a:alphaModFix amt="90000"/>
              <a:duotone>
                <a:schemeClr val="bg2">
                  <a:shade val="45000"/>
                  <a:satMod val="135000"/>
                </a:schemeClr>
                <a:prstClr val="white"/>
              </a:duotone>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25408EF-EA7D-413B-B27F-B1FCD06FAC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1"/>
            </a:solidFill>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כותרת 1">
            <a:extLst>
              <a:ext uri="{FF2B5EF4-FFF2-40B4-BE49-F238E27FC236}">
                <a16:creationId xmlns:a16="http://schemas.microsoft.com/office/drawing/2014/main" id="{51014EA3-BF5C-BCEB-8329-1A2278950885}"/>
              </a:ext>
            </a:extLst>
          </p:cNvPr>
          <p:cNvSpPr>
            <a:spLocks noGrp="1"/>
          </p:cNvSpPr>
          <p:nvPr>
            <p:ph type="ctrTitle"/>
          </p:nvPr>
        </p:nvSpPr>
        <p:spPr>
          <a:xfrm>
            <a:off x="1461212" y="406753"/>
            <a:ext cx="9601196" cy="1303867"/>
          </a:xfrm>
        </p:spPr>
        <p:txBody>
          <a:bodyPr vert="horz" lIns="91440" tIns="45720" rIns="91440" bIns="45720" rtlCol="0" anchor="ctr">
            <a:normAutofit/>
          </a:bodyPr>
          <a:lstStyle/>
          <a:p>
            <a:pPr algn="ctr"/>
            <a:r>
              <a:rPr lang="en-US" sz="5400" b="1" kern="100"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BfsTls</a:t>
            </a:r>
            <a:endParaRPr lang="en-US" sz="5400" b="1" dirty="0">
              <a:latin typeface="Calibri" panose="020F0502020204030204" pitchFamily="34" charset="0"/>
              <a:cs typeface="Calibri" panose="020F0502020204030204" pitchFamily="34" charset="0"/>
            </a:endParaRPr>
          </a:p>
        </p:txBody>
      </p:sp>
      <p:cxnSp>
        <p:nvCxnSpPr>
          <p:cNvPr id="36" name="Straight Connector 35">
            <a:extLst>
              <a:ext uri="{FF2B5EF4-FFF2-40B4-BE49-F238E27FC236}">
                <a16:creationId xmlns:a16="http://schemas.microsoft.com/office/drawing/2014/main" id="{98C14DAD-9B93-4225-B89C-5D0B5BD3A2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38" name="Group 37">
            <a:extLst>
              <a:ext uri="{FF2B5EF4-FFF2-40B4-BE49-F238E27FC236}">
                <a16:creationId xmlns:a16="http://schemas.microsoft.com/office/drawing/2014/main" id="{9CA11A81-0344-4F96-8A6F-BBBB25E6E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8288" y="3128956"/>
            <a:ext cx="12234672" cy="658368"/>
            <a:chOff x="-18288" y="3128956"/>
            <a:chExt cx="12234672" cy="658368"/>
          </a:xfrm>
        </p:grpSpPr>
        <p:sp>
          <p:nvSpPr>
            <p:cNvPr id="39" name="Rounded Rectangle 22">
              <a:extLst>
                <a:ext uri="{FF2B5EF4-FFF2-40B4-BE49-F238E27FC236}">
                  <a16:creationId xmlns:a16="http://schemas.microsoft.com/office/drawing/2014/main" id="{AD8DC422-CE88-4B6D-8A13-70E10AD980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2303" y="3128956"/>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ED55CCD7-8FE9-47DC-B8F9-5C25DA7A78C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8288" y="3154680"/>
              <a:ext cx="777240" cy="606425"/>
            </a:xfrm>
            <a:prstGeom prst="rect">
              <a:avLst/>
            </a:prstGeom>
          </p:spPr>
        </p:pic>
        <p:sp>
          <p:nvSpPr>
            <p:cNvPr id="41" name="Rounded Rectangle 24">
              <a:extLst>
                <a:ext uri="{FF2B5EF4-FFF2-40B4-BE49-F238E27FC236}">
                  <a16:creationId xmlns:a16="http://schemas.microsoft.com/office/drawing/2014/main" id="{B1D46D73-0ACA-4770-9E9F-D36420B9F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14377" y="3128956"/>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3E2AA42B-5DF9-462B-9D27-B7E8C0B6B47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flipH="1">
              <a:off x="11439144" y="3154680"/>
              <a:ext cx="777240" cy="606425"/>
            </a:xfrm>
            <a:prstGeom prst="rect">
              <a:avLst/>
            </a:prstGeom>
          </p:spPr>
        </p:pic>
      </p:grpSp>
      <p:sp>
        <p:nvSpPr>
          <p:cNvPr id="3" name="תיבת טקסט 2">
            <a:extLst>
              <a:ext uri="{FF2B5EF4-FFF2-40B4-BE49-F238E27FC236}">
                <a16:creationId xmlns:a16="http://schemas.microsoft.com/office/drawing/2014/main" id="{578B7A2E-63F4-CB87-1600-052BE55EB3D5}"/>
              </a:ext>
            </a:extLst>
          </p:cNvPr>
          <p:cNvSpPr txBox="1"/>
          <p:nvPr/>
        </p:nvSpPr>
        <p:spPr>
          <a:xfrm>
            <a:off x="1339338" y="1461343"/>
            <a:ext cx="9601196" cy="1180795"/>
          </a:xfrm>
          <a:prstGeom prst="rect">
            <a:avLst/>
          </a:prstGeom>
        </p:spPr>
        <p:txBody>
          <a:bodyPr vert="horz" lIns="91440" tIns="45720" rIns="91440" bIns="45720" rtlCol="0" anchor="t">
            <a:normAutofit fontScale="92500" lnSpcReduction="20000"/>
          </a:bodyPr>
          <a:lstStyle/>
          <a:p>
            <a:pPr marR="0" lvl="0" algn="r" rtl="1">
              <a:lnSpc>
                <a:spcPct val="107000"/>
              </a:lnSpc>
              <a:spcBef>
                <a:spcPts val="0"/>
              </a:spcBef>
              <a:spcAft>
                <a:spcPts val="800"/>
              </a:spcAft>
              <a:buSzPts val="1400"/>
            </a:pPr>
            <a:r>
              <a:rPr lang="he-IL"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האלגוריתם </a:t>
            </a:r>
            <a:r>
              <a:rPr lang="en-US" kern="100"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BfsTls</a:t>
            </a:r>
            <a:r>
              <a:rPr lang="he-IL"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 פותר את בעיית המסלולים הקצרים ביותר בין צומת מקור צומת יעד.</a:t>
            </a:r>
          </a:p>
          <a:p>
            <a:pPr marR="0" lvl="0" algn="r" rtl="1">
              <a:lnSpc>
                <a:spcPct val="107000"/>
              </a:lnSpc>
              <a:spcBef>
                <a:spcPts val="0"/>
              </a:spcBef>
              <a:spcAft>
                <a:spcPts val="800"/>
              </a:spcAft>
              <a:buSzPts val="1400"/>
            </a:pPr>
            <a:r>
              <a:rPr lang="he-IL"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האלגוריתם </a:t>
            </a:r>
            <a:r>
              <a:rPr lang="en-US" kern="100"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BfsTls</a:t>
            </a:r>
            <a:r>
              <a:rPr lang="he-IL"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 משתמש באלגוריתם של </a:t>
            </a:r>
            <a:r>
              <a:rPr lang="en-US" kern="100"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DfsVisitTls</a:t>
            </a:r>
            <a:r>
              <a:rPr lang="he-IL"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 כדי לבדוק האם צומת היעד נמצא באותו רכיב קשירות של צומת המקור ובמידה שכן אנו ממשיכים ומבצעים את האלגוריתם בצורה הבאה:</a:t>
            </a:r>
            <a:br>
              <a:rPr lang="en-US"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br>
            <a:endParaRPr lang="en-US"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sp>
        <p:nvSpPr>
          <p:cNvPr id="6" name="תיבת טקסט 5">
            <a:extLst>
              <a:ext uri="{FF2B5EF4-FFF2-40B4-BE49-F238E27FC236}">
                <a16:creationId xmlns:a16="http://schemas.microsoft.com/office/drawing/2014/main" id="{BE63E540-AAA6-4E25-5AD2-F4D89F5B5EC0}"/>
              </a:ext>
            </a:extLst>
          </p:cNvPr>
          <p:cNvSpPr txBox="1"/>
          <p:nvPr/>
        </p:nvSpPr>
        <p:spPr>
          <a:xfrm>
            <a:off x="68184" y="2449585"/>
            <a:ext cx="10836799" cy="3637021"/>
          </a:xfrm>
          <a:prstGeom prst="rect">
            <a:avLst/>
          </a:prstGeom>
          <a:noFill/>
        </p:spPr>
        <p:txBody>
          <a:bodyPr wrap="square" rtlCol="0">
            <a:spAutoFit/>
          </a:bodyPr>
          <a:lstStyle/>
          <a:p>
            <a:pPr marL="342900" marR="0" lvl="0" indent="-342900" algn="just" rtl="1">
              <a:lnSpc>
                <a:spcPct val="107000"/>
              </a:lnSpc>
              <a:spcBef>
                <a:spcPts val="0"/>
              </a:spcBef>
              <a:spcAft>
                <a:spcPts val="800"/>
              </a:spcAft>
              <a:buFont typeface="Symbol" panose="05050102010706020507" pitchFamily="18" charset="2"/>
              <a:buChar char=""/>
            </a:pPr>
            <a:r>
              <a:rPr lang="he-IL" sz="16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המשתנה </a:t>
            </a:r>
            <a:r>
              <a:rPr lang="en-US" sz="1600" b="1" kern="100"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levelSize</a:t>
            </a:r>
            <a:r>
              <a:rPr lang="he-IL" sz="16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 מייצג את מספר הצמתים שנמצאים כעת בתור, התואם למספר הצמתים ברמה הנוכחית של ריצת ה-</a:t>
            </a:r>
            <a:r>
              <a:rPr lang="en-US" sz="16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BFS</a:t>
            </a:r>
            <a:r>
              <a:rPr lang="he-IL" sz="16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a:t>
            </a:r>
          </a:p>
          <a:p>
            <a:pPr marR="0" lvl="0" algn="just" rtl="1">
              <a:lnSpc>
                <a:spcPct val="107000"/>
              </a:lnSpc>
              <a:spcBef>
                <a:spcPts val="0"/>
              </a:spcBef>
              <a:spcAft>
                <a:spcPts val="800"/>
              </a:spcAft>
            </a:pPr>
            <a:r>
              <a:rPr lang="he-IL" sz="16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      מוסיפים את צומת המקור לתור כדי להתחיל את הריצה של </a:t>
            </a:r>
            <a:r>
              <a:rPr lang="en-US" sz="16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BFS</a:t>
            </a:r>
            <a:r>
              <a:rPr lang="he-IL" sz="16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a:t>
            </a:r>
            <a:endParaRPr lang="en-US" sz="16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p>
            <a:pPr marL="742950" marR="0" lvl="1" indent="-285750" algn="just" rtl="1">
              <a:lnSpc>
                <a:spcPct val="107000"/>
              </a:lnSpc>
              <a:spcBef>
                <a:spcPts val="0"/>
              </a:spcBef>
              <a:spcAft>
                <a:spcPts val="800"/>
              </a:spcAft>
              <a:buFont typeface="+mj-lt"/>
              <a:buAutoNum type="arabicPeriod"/>
            </a:pPr>
            <a:r>
              <a:rPr lang="he-IL" sz="16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ריצת ה-</a:t>
            </a:r>
            <a:r>
              <a:rPr lang="en-US" sz="16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BFS</a:t>
            </a:r>
            <a:r>
              <a:rPr lang="he-IL" sz="16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 מתבצעת עד שמגיעים לצומת היעד.</a:t>
            </a:r>
            <a:endParaRPr lang="en-US" sz="16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p>
            <a:pPr marL="742950" marR="0" lvl="1" indent="-285750" algn="just" rtl="1">
              <a:lnSpc>
                <a:spcPct val="107000"/>
              </a:lnSpc>
              <a:spcBef>
                <a:spcPts val="0"/>
              </a:spcBef>
              <a:spcAft>
                <a:spcPts val="800"/>
              </a:spcAft>
              <a:buFont typeface="+mj-lt"/>
              <a:buAutoNum type="arabicPeriod"/>
            </a:pPr>
            <a:r>
              <a:rPr lang="he-IL" sz="16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בכל איטרציה מתקבל מספר הצמתים ברמה הנוכחית.</a:t>
            </a:r>
            <a:endParaRPr lang="en-US" sz="16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p>
            <a:pPr marL="742950" marR="0" lvl="1" indent="-285750" algn="just" rtl="1">
              <a:lnSpc>
                <a:spcPct val="107000"/>
              </a:lnSpc>
              <a:spcBef>
                <a:spcPts val="0"/>
              </a:spcBef>
              <a:spcAft>
                <a:spcPts val="800"/>
              </a:spcAft>
              <a:buFont typeface="+mj-lt"/>
              <a:buAutoNum type="arabicPeriod"/>
            </a:pPr>
            <a:r>
              <a:rPr lang="he-IL" sz="16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הצמתים ברמה הנוכחית מעובדים אחד אחד.</a:t>
            </a:r>
            <a:endParaRPr lang="en-US" sz="16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p>
            <a:pPr marL="742950" marR="0" lvl="1" indent="-285750" algn="just" rtl="1">
              <a:lnSpc>
                <a:spcPct val="107000"/>
              </a:lnSpc>
              <a:spcBef>
                <a:spcPts val="0"/>
              </a:spcBef>
              <a:spcAft>
                <a:spcPts val="800"/>
              </a:spcAft>
              <a:buFont typeface="+mj-lt"/>
              <a:buAutoNum type="arabicPeriod"/>
            </a:pPr>
            <a:r>
              <a:rPr lang="he-IL" sz="16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אם צומת הוא היעד, הנתיב הקצר ביותר נבנה על ידי חזרה מהיעד למקור.</a:t>
            </a:r>
            <a:endParaRPr lang="en-US" sz="16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p>
            <a:pPr marL="742950" marR="0" lvl="1" indent="-285750" algn="just" rtl="1">
              <a:lnSpc>
                <a:spcPct val="107000"/>
              </a:lnSpc>
              <a:spcBef>
                <a:spcPts val="0"/>
              </a:spcBef>
              <a:spcAft>
                <a:spcPts val="800"/>
              </a:spcAft>
              <a:buFont typeface="+mj-lt"/>
              <a:buAutoNum type="arabicPeriod"/>
            </a:pPr>
            <a:r>
              <a:rPr lang="he-IL" sz="16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הנתיב הקצר ביותר מתווסף לרשימת הנתיבים הקצרים ביותר, תוך הקפדה על הנתיב מצומת המקור לצומת היעד.</a:t>
            </a:r>
            <a:endParaRPr lang="en-US" sz="16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p>
            <a:pPr marL="742950" marR="0" lvl="1" indent="-285750" algn="just" rtl="1">
              <a:lnSpc>
                <a:spcPct val="107000"/>
              </a:lnSpc>
              <a:spcBef>
                <a:spcPts val="0"/>
              </a:spcBef>
              <a:spcAft>
                <a:spcPts val="800"/>
              </a:spcAft>
              <a:buFont typeface="+mj-lt"/>
              <a:buAutoNum type="arabicPeriod"/>
            </a:pPr>
            <a:r>
              <a:rPr lang="he-IL" sz="16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הצמתים שניתן להגיע אליהם מהצומת הנוכחי נמצאים בתור.</a:t>
            </a:r>
            <a:endParaRPr lang="en-US" sz="16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p>
            <a:pPr marL="742950" marR="0" lvl="1" indent="-285750" algn="just" rtl="1">
              <a:lnSpc>
                <a:spcPct val="107000"/>
              </a:lnSpc>
              <a:spcBef>
                <a:spcPts val="0"/>
              </a:spcBef>
              <a:spcAft>
                <a:spcPts val="800"/>
              </a:spcAft>
              <a:buFont typeface="+mj-lt"/>
              <a:buAutoNum type="arabicPeriod"/>
            </a:pPr>
            <a:r>
              <a:rPr lang="he-IL" sz="16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אם מגיעים ליעד ברמה הנוכחית, המעבר מופסק.</a:t>
            </a:r>
            <a:endParaRPr lang="en-US" sz="16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p>
            <a:pPr marL="742950" marR="0" lvl="1" indent="-285750" algn="just" rtl="1">
              <a:lnSpc>
                <a:spcPct val="107000"/>
              </a:lnSpc>
              <a:spcBef>
                <a:spcPts val="0"/>
              </a:spcBef>
              <a:spcAft>
                <a:spcPts val="800"/>
              </a:spcAft>
              <a:buFont typeface="+mj-lt"/>
              <a:buAutoNum type="arabicPeriod"/>
            </a:pPr>
            <a:r>
              <a:rPr lang="he-IL" sz="16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לבסוף, מוחזרת רשימת הנתיבים הקצרים ביותר.</a:t>
            </a:r>
            <a:endParaRPr lang="en-US" sz="1600"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1042563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אורגני">
  <a:themeElements>
    <a:clrScheme name="אורגני">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אורגני">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אורגני">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205</TotalTime>
  <Words>1002</Words>
  <Application>Microsoft Office PowerPoint</Application>
  <PresentationFormat>מסך רחב</PresentationFormat>
  <Paragraphs>83</Paragraphs>
  <Slides>15</Slides>
  <Notes>0</Notes>
  <HiddenSlides>0</HiddenSlides>
  <MMClips>0</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15</vt:i4>
      </vt:variant>
    </vt:vector>
  </HeadingPairs>
  <TitlesOfParts>
    <vt:vector size="20" baseType="lpstr">
      <vt:lpstr>Arial</vt:lpstr>
      <vt:lpstr>Calibri</vt:lpstr>
      <vt:lpstr>Garamond</vt:lpstr>
      <vt:lpstr>Symbol</vt:lpstr>
      <vt:lpstr>אורגני</vt:lpstr>
      <vt:lpstr>פרויקט תכנות בסביבת האינטרנט </vt:lpstr>
      <vt:lpstr>Class Diagram</vt:lpstr>
      <vt:lpstr>מצגת של PowerPoint‏</vt:lpstr>
      <vt:lpstr>מצגת של PowerPoint‏</vt:lpstr>
      <vt:lpstr>מצגת של PowerPoint‏</vt:lpstr>
      <vt:lpstr>מצגת של PowerPoint‏</vt:lpstr>
      <vt:lpstr>תיאור האלגוריתמים</vt:lpstr>
      <vt:lpstr>AllConnectedComponents</vt:lpstr>
      <vt:lpstr>BfsTls</vt:lpstr>
      <vt:lpstr>SubmarineCounter</vt:lpstr>
      <vt:lpstr>Dijkstra</vt:lpstr>
      <vt:lpstr>java.io.Serializable java.util.* java.io.* org.jetbrains.annotations.NotNull java.net.Socket java.net.ServerSocket </vt:lpstr>
      <vt:lpstr>Server Side Flow</vt:lpstr>
      <vt:lpstr>1. יצירת אובייקטInternetServer  עבור השרת. 2. קריאה לפונקציהSopportClient  שלנו ושליחה של ה- Handler הקונקרטי שלנו. 3. יצירת ThreadPoolExecuter בתוך ה- Thread שנקרא clientHandling שאחראי על הניהול של הלקוחות. 4. יצירת אובייקט ServerSocket. 5. כניסה ללולאת While שרצה כל עוד השרת ממשיך להאזין לחיבורים חדשים. 6. יצירת Thread חדש בשם acceptThread אשר בהפעלתו מאזין לחיבור נכנס וממתין עד אשר התבסס חיבור מול לקוח חדש, בנוסף בתוכו נוצר Thread בשם specificClientHandling אשר משתמש בפונקציה handleClient של ה- Handler הקונקרטי שלנו שבו הוא מטפל בבקשת הלקוח ומחזיר לו את התשובה למשימה המסוימת אותה ביקש לבצע. 7. הוספה של ה- specificClientHandling Thread לתור ה- Threads שלנו והפעלתו של ה- Thread הספציפי (נשים לב שפעולה זו קוראת רק לאחר הפעלת ה- Thread בשם (acceptThread. 8. יצירת Thread חדש שבו נריץ את ה- acceptThread של אותה האיטרציה בכדי שכל לקוח אכן יטופל באופן מקבילי ולא ימתין לפונקציית ה-  accept(). 9. סיום איטרציה ראשונה של הלולאת While שלנו. 10. הפעלה של ה- Thread שלנו בשם clientHandling.</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פרויקט תכנות בסביבת האינטרנט </dc:title>
  <dc:creator>Ohad Amsellem</dc:creator>
  <cp:lastModifiedBy>Ohad Amsellem</cp:lastModifiedBy>
  <cp:revision>7</cp:revision>
  <dcterms:created xsi:type="dcterms:W3CDTF">2023-07-18T18:45:28Z</dcterms:created>
  <dcterms:modified xsi:type="dcterms:W3CDTF">2023-08-08T17:46:46Z</dcterms:modified>
</cp:coreProperties>
</file>